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301" r:id="rId4"/>
    <p:sldId id="302" r:id="rId5"/>
    <p:sldId id="260" r:id="rId6"/>
    <p:sldId id="344" r:id="rId7"/>
    <p:sldId id="303" r:id="rId8"/>
    <p:sldId id="327" r:id="rId9"/>
    <p:sldId id="261" r:id="rId10"/>
    <p:sldId id="345" r:id="rId11"/>
    <p:sldId id="346" r:id="rId12"/>
    <p:sldId id="347" r:id="rId13"/>
    <p:sldId id="373" r:id="rId14"/>
    <p:sldId id="349" r:id="rId15"/>
    <p:sldId id="350" r:id="rId16"/>
    <p:sldId id="351" r:id="rId17"/>
    <p:sldId id="352" r:id="rId18"/>
    <p:sldId id="353" r:id="rId19"/>
    <p:sldId id="354" r:id="rId20"/>
    <p:sldId id="374" r:id="rId21"/>
    <p:sldId id="356" r:id="rId22"/>
    <p:sldId id="357" r:id="rId23"/>
    <p:sldId id="358" r:id="rId24"/>
    <p:sldId id="359" r:id="rId25"/>
    <p:sldId id="360" r:id="rId26"/>
    <p:sldId id="361" r:id="rId27"/>
    <p:sldId id="363" r:id="rId28"/>
    <p:sldId id="364" r:id="rId29"/>
    <p:sldId id="375" r:id="rId30"/>
    <p:sldId id="366" r:id="rId31"/>
    <p:sldId id="367" r:id="rId32"/>
    <p:sldId id="368" r:id="rId33"/>
    <p:sldId id="370" r:id="rId34"/>
    <p:sldId id="371" r:id="rId35"/>
    <p:sldId id="372" r:id="rId36"/>
    <p:sldId id="274" r:id="rId37"/>
    <p:sldId id="331" r:id="rId38"/>
    <p:sldId id="343" r:id="rId39"/>
  </p:sldIdLst>
  <p:sldSz cx="12239625" cy="7019925"/>
  <p:notesSz cx="6858000" cy="9144000"/>
  <p:embeddedFontLst>
    <p:embeddedFont>
      <p:font typeface="AR JULIAN" panose="02000000000000000000" pitchFamily="2" charset="0"/>
      <p:regular r:id="rId40"/>
    </p:embeddedFont>
    <p:embeddedFont>
      <p:font typeface="Arrus Blk OSF BT" panose="02090805060506020404" pitchFamily="18" charset="0"/>
      <p:regular r:id="rId41"/>
      <p:italic r:id="rId42"/>
    </p:embeddedFont>
    <p:embeddedFont>
      <p:font typeface="Franklin Gothic Demi" panose="020B0703020102020204" pitchFamily="34" charset="0"/>
      <p:regular r:id="rId43"/>
      <p:italic r:id="rId44"/>
    </p:embeddedFont>
    <p:embeddedFont>
      <p:font typeface="Franklin Gothic Medium" panose="020B0603020102020204" pitchFamily="34" charset="0"/>
      <p:regular r:id="rId45"/>
      <p: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51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  <p15:guide id="5" pos="3855" userDrawn="1">
          <p15:clr>
            <a:srgbClr val="A4A3A4"/>
          </p15:clr>
        </p15:guide>
        <p15:guide id="6" pos="2335" userDrawn="1">
          <p15:clr>
            <a:srgbClr val="A4A3A4"/>
          </p15:clr>
        </p15:guide>
        <p15:guide id="7" pos="55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AC"/>
    <a:srgbClr val="A2CFD8"/>
    <a:srgbClr val="3D4849"/>
    <a:srgbClr val="FB5FF4"/>
    <a:srgbClr val="F8CD14"/>
    <a:srgbClr val="FF33CC"/>
    <a:srgbClr val="E63541"/>
    <a:srgbClr val="EB8F15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154"/>
      </p:cViewPr>
      <p:guideLst>
        <p:guide orient="horz" pos="2211"/>
        <p:guide pos="3856"/>
        <p:guide orient="horz" pos="510"/>
        <p:guide orient="horz" pos="918"/>
        <p:guide pos="3855"/>
        <p:guide pos="2335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4" name="Immagine 3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D0919785-01A4-8770-ACA3-9AC139A57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1" y="644308"/>
            <a:ext cx="5873508" cy="5885700"/>
          </a:xfrm>
          <a:prstGeom prst="rect">
            <a:avLst/>
          </a:prstGeom>
        </p:spPr>
      </p:pic>
      <p:pic>
        <p:nvPicPr>
          <p:cNvPr id="5" name="Immagine 4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16CC9FED-8907-D5B1-4882-E9C2FBEE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75" y="4746573"/>
            <a:ext cx="2801118" cy="2133604"/>
          </a:xfrm>
          <a:prstGeom prst="rect">
            <a:avLst/>
          </a:prstGeom>
        </p:spPr>
      </p:pic>
      <p:pic>
        <p:nvPicPr>
          <p:cNvPr id="6" name="Immagine 5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9DFDD246-C783-0024-70F0-15989F980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9" name="Immagine 8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AEE44188-40B6-2A7E-2BEC-5D08FF5ED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1" y="644308"/>
            <a:ext cx="5873508" cy="5885700"/>
          </a:xfrm>
          <a:prstGeom prst="rect">
            <a:avLst/>
          </a:prstGeom>
        </p:spPr>
      </p:pic>
      <p:pic>
        <p:nvPicPr>
          <p:cNvPr id="11" name="Immagine 10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C1EC43C2-30FE-8BD1-DC16-B86E9BCAB4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75" y="4746573"/>
            <a:ext cx="2801118" cy="2133604"/>
          </a:xfrm>
          <a:prstGeom prst="rect">
            <a:avLst/>
          </a:prstGeom>
        </p:spPr>
      </p:pic>
      <p:pic>
        <p:nvPicPr>
          <p:cNvPr id="13" name="Immagine 12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2FB0F394-B635-D742-9506-187DEDDC3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F84744CA-B30D-A9FE-B4F0-303A1BF177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1660" b="38479"/>
          <a:stretch>
            <a:fillRect/>
          </a:stretch>
        </p:blipFill>
        <p:spPr>
          <a:xfrm rot="5400000" flipV="1">
            <a:off x="10824321" y="-28264"/>
            <a:ext cx="1366031" cy="1440505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0D3DFC3-EC49-0386-38DB-AB09287F4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399"/>
          <a:stretch/>
        </p:blipFill>
        <p:spPr>
          <a:xfrm>
            <a:off x="-1" y="1224366"/>
            <a:ext cx="3208149" cy="5795559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6CA3F57-E10F-E958-3C13-3EA3BEBD5C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57473"/>
          <a:stretch>
            <a:fillRect/>
          </a:stretch>
        </p:blipFill>
        <p:spPr>
          <a:xfrm rot="16200000">
            <a:off x="8145627" y="4949667"/>
            <a:ext cx="1235437" cy="2905081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22" name="Immagine 21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8C85281F-FEFA-E581-2FA1-EF4884764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1" y="644308"/>
            <a:ext cx="5873508" cy="5885700"/>
          </a:xfrm>
          <a:prstGeom prst="rect">
            <a:avLst/>
          </a:prstGeom>
        </p:spPr>
      </p:pic>
      <p:pic>
        <p:nvPicPr>
          <p:cNvPr id="24" name="Immagine 23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40C385DC-FEE6-5901-9F51-D9B083B588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75" y="4746573"/>
            <a:ext cx="2801118" cy="2133604"/>
          </a:xfrm>
          <a:prstGeom prst="rect">
            <a:avLst/>
          </a:prstGeom>
        </p:spPr>
      </p:pic>
      <p:pic>
        <p:nvPicPr>
          <p:cNvPr id="25" name="Immagine 24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333A248B-FD12-790C-D2E6-E9A456EC4A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ln>
            <a:solidFill>
              <a:schemeClr val="accent2">
                <a:lumMod val="50000"/>
              </a:schemeClr>
            </a:solidFill>
          </a:ln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37DFC4A-3D8F-E419-1E20-6F18643B8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399"/>
          <a:stretch/>
        </p:blipFill>
        <p:spPr>
          <a:xfrm flipH="1">
            <a:off x="8997893" y="1375004"/>
            <a:ext cx="3208149" cy="5795559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B26012-ACA1-FAE6-20B1-E69827F01C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1660" b="38479"/>
          <a:stretch>
            <a:fillRect/>
          </a:stretch>
        </p:blipFill>
        <p:spPr>
          <a:xfrm rot="16200000" flipH="1" flipV="1">
            <a:off x="5628" y="-51355"/>
            <a:ext cx="1470425" cy="1550590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E3AEB0C-219B-19D7-09AE-2AF01A7DF7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5000"/>
          </a:blip>
          <a:srcRect l="57473"/>
          <a:stretch>
            <a:fillRect/>
          </a:stretch>
        </p:blipFill>
        <p:spPr>
          <a:xfrm rot="5400000" flipH="1">
            <a:off x="2628226" y="4805985"/>
            <a:ext cx="1450503" cy="2977371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20" name="Immagine 19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C24B2564-AB39-BC45-89D8-2E8D49C19F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7641" y="823185"/>
            <a:ext cx="5873508" cy="5885700"/>
          </a:xfrm>
          <a:prstGeom prst="rect">
            <a:avLst/>
          </a:prstGeom>
        </p:spPr>
      </p:pic>
      <p:pic>
        <p:nvPicPr>
          <p:cNvPr id="21" name="Immagine 20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7D506620-EDB2-4E5A-FF95-565428059B6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918" y="4814311"/>
            <a:ext cx="2801118" cy="2133604"/>
          </a:xfrm>
          <a:prstGeom prst="rect">
            <a:avLst/>
          </a:prstGeom>
        </p:spPr>
      </p:pic>
      <p:pic>
        <p:nvPicPr>
          <p:cNvPr id="22" name="Immagine 21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1DE71580-B6C7-811F-6B7D-7707EFB591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840" y="2292872"/>
            <a:ext cx="7833676" cy="2443974"/>
          </a:xfrm>
        </p:spPr>
        <p:txBody>
          <a:bodyPr/>
          <a:lstStyle/>
          <a:p>
            <a:pPr algn="l"/>
            <a:r>
              <a:rPr lang="it-IT" sz="7200" dirty="0">
                <a:solidFill>
                  <a:srgbClr val="E63541"/>
                </a:solidFill>
              </a:rPr>
              <a:t>R</a:t>
            </a:r>
            <a:r>
              <a:rPr lang="it-IT" dirty="0">
                <a:solidFill>
                  <a:srgbClr val="E63541"/>
                </a:solidFill>
              </a:rPr>
              <a:t>OSARIO</a:t>
            </a:r>
            <a:br>
              <a:rPr lang="it-IT" dirty="0">
                <a:solidFill>
                  <a:srgbClr val="E63541"/>
                </a:solidFill>
              </a:rPr>
            </a:br>
            <a:r>
              <a:rPr lang="it-IT" dirty="0">
                <a:solidFill>
                  <a:srgbClr val="E63541"/>
                </a:solidFill>
              </a:rPr>
              <a:t>  </a:t>
            </a:r>
            <a:r>
              <a:rPr lang="it-IT" b="1" dirty="0">
                <a:solidFill>
                  <a:srgbClr val="F8CD14"/>
                </a:solidFill>
              </a:rPr>
              <a:t>MISTERI</a:t>
            </a:r>
            <a:br>
              <a:rPr lang="it-IT" b="1" dirty="0">
                <a:solidFill>
                  <a:srgbClr val="F8CD14"/>
                </a:solidFill>
              </a:rPr>
            </a:br>
            <a:r>
              <a:rPr lang="it-IT" b="1" dirty="0">
                <a:solidFill>
                  <a:srgbClr val="F8CD14"/>
                </a:solidFill>
              </a:rPr>
              <a:t>    </a:t>
            </a:r>
            <a:r>
              <a:rPr lang="it-IT" sz="7200" b="1" dirty="0">
                <a:solidFill>
                  <a:srgbClr val="FF0000"/>
                </a:solidFill>
              </a:rPr>
              <a:t>G</a:t>
            </a:r>
            <a:r>
              <a:rPr lang="it-IT" b="1" dirty="0">
                <a:solidFill>
                  <a:srgbClr val="FF0000"/>
                </a:solidFill>
              </a:rPr>
              <a:t>LORIOSI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6B4348-EEB3-C04B-B803-B12599AA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208" y="5288000"/>
            <a:ext cx="9179719" cy="1138188"/>
          </a:xfrm>
        </p:spPr>
        <p:txBody>
          <a:bodyPr/>
          <a:lstStyle/>
          <a:p>
            <a:r>
              <a:rPr lang="it-IT" sz="3600" spc="300" dirty="0"/>
              <a:t>MAGGIO 2024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315836" y="573437"/>
            <a:ext cx="2704915" cy="6446488"/>
          </a:xfrm>
          <a:prstGeom prst="flowChartProcess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A6D929-C25D-CB09-5DFE-ED9D0523DCB2}"/>
              </a:ext>
            </a:extLst>
          </p:cNvPr>
          <p:cNvSpPr txBox="1"/>
          <p:nvPr/>
        </p:nvSpPr>
        <p:spPr>
          <a:xfrm>
            <a:off x="2350191" y="541389"/>
            <a:ext cx="853494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sz="3600" i="1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Commenti di </a:t>
            </a:r>
            <a:br>
              <a:rPr lang="it-IT" sz="3600" i="1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600" i="1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Santa </a:t>
            </a:r>
            <a:r>
              <a:rPr lang="it-IT" sz="4000" i="1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</a:t>
            </a:r>
            <a:r>
              <a:rPr lang="it-IT" sz="3600" i="1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aterina da </a:t>
            </a:r>
            <a:r>
              <a:rPr lang="it-IT" sz="4000" i="1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S</a:t>
            </a:r>
            <a:r>
              <a:rPr lang="it-IT" sz="3600" i="1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iena</a:t>
            </a:r>
          </a:p>
        </p:txBody>
      </p:sp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3" y="602673"/>
            <a:ext cx="7460674" cy="5807217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FF0000"/>
                </a:solidFill>
              </a:rPr>
              <a:t>Dagli Atti degli Apostoli 	</a:t>
            </a:r>
            <a:r>
              <a:rPr lang="it-IT" sz="2400" i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(1,6-9)</a:t>
            </a:r>
            <a:endParaRPr lang="it-IT" i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endParaRPr lang="it-IT" sz="2400" dirty="0">
              <a:solidFill>
                <a:srgbClr val="FF0000"/>
              </a:solidFill>
            </a:endParaRP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Quelli dunque che erano con lui gli domandavano: “Signore, è questo il tempo nel quale ricostituirai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il regno per Israele?”. Ma egli rispose: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“Non spetta a voi conoscere tempi o momenti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il Padre ha riservato al suo potere,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ma riceverete la forza dallo Spirito Santo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scenderà su di voi,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di me sarete testimoni a Gerusalemme,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in tutta la Giudea e la Samaria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fino ai confini della terra”.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Detto questo, mentre lo guardavano, fu elevato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in alto e una nube lo sottrasse ai loro occhi. </a:t>
            </a:r>
            <a:r>
              <a:rPr lang="it-IT" sz="24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srgbClr val="FB5FF4"/>
              </a:solidFill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DA1A50-2C26-468B-5C41-7C5D2EF21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2"/>
          <a:stretch/>
        </p:blipFill>
        <p:spPr>
          <a:xfrm>
            <a:off x="598566" y="1457325"/>
            <a:ext cx="3513884" cy="433041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9342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770395" y="441909"/>
            <a:ext cx="100695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Dal Dialogo della Divina Provvidenza 					</a:t>
            </a:r>
            <a:b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		</a:t>
            </a: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di Santa Caterina da Siena</a:t>
            </a:r>
          </a:p>
        </p:txBody>
      </p:sp>
      <p:pic>
        <p:nvPicPr>
          <p:cNvPr id="5" name="Immagine 4" descr="Immagine che contiene arte, mitologia, dipinto, museo&#10;&#10;Descrizione generata automaticamente">
            <a:extLst>
              <a:ext uri="{FF2B5EF4-FFF2-40B4-BE49-F238E27FC236}">
                <a16:creationId xmlns:a16="http://schemas.microsoft.com/office/drawing/2014/main" id="{8B87605D-821E-2EDE-71F2-CDD29A24F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12227" r="14623" b="8411"/>
          <a:stretch/>
        </p:blipFill>
        <p:spPr>
          <a:xfrm>
            <a:off x="7574865" y="1537855"/>
            <a:ext cx="4988004" cy="3605645"/>
          </a:xfrm>
          <a:prstGeom prst="rect">
            <a:avLst/>
          </a:prstGeom>
        </p:spPr>
      </p:pic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D088B2DA-2993-7D2E-F2C1-3A09B8749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207" y="1537855"/>
            <a:ext cx="10456662" cy="4757304"/>
          </a:xfrm>
          <a:custGeom>
            <a:avLst/>
            <a:gdLst>
              <a:gd name="connsiteX0" fmla="*/ 9022457 w 10456662"/>
              <a:gd name="connsiteY0" fmla="*/ 0 h 4757304"/>
              <a:gd name="connsiteX1" fmla="*/ 10456662 w 10456662"/>
              <a:gd name="connsiteY1" fmla="*/ 0 h 4757304"/>
              <a:gd name="connsiteX2" fmla="*/ 10456662 w 10456662"/>
              <a:gd name="connsiteY2" fmla="*/ 4757304 h 4757304"/>
              <a:gd name="connsiteX3" fmla="*/ 9022457 w 10456662"/>
              <a:gd name="connsiteY3" fmla="*/ 4757304 h 4757304"/>
              <a:gd name="connsiteX4" fmla="*/ 0 w 10456662"/>
              <a:gd name="connsiteY4" fmla="*/ 0 h 4757304"/>
              <a:gd name="connsiteX5" fmla="*/ 7235220 w 10456662"/>
              <a:gd name="connsiteY5" fmla="*/ 0 h 4757304"/>
              <a:gd name="connsiteX6" fmla="*/ 7235220 w 10456662"/>
              <a:gd name="connsiteY6" fmla="*/ 4757304 h 4757304"/>
              <a:gd name="connsiteX7" fmla="*/ 0 w 10456662"/>
              <a:gd name="connsiteY7" fmla="*/ 4757304 h 475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6662" h="4757304">
                <a:moveTo>
                  <a:pt x="9022457" y="0"/>
                </a:moveTo>
                <a:lnTo>
                  <a:pt x="10456662" y="0"/>
                </a:lnTo>
                <a:lnTo>
                  <a:pt x="10456662" y="4757304"/>
                </a:lnTo>
                <a:lnTo>
                  <a:pt x="9022457" y="4757304"/>
                </a:lnTo>
                <a:close/>
                <a:moveTo>
                  <a:pt x="0" y="0"/>
                </a:moveTo>
                <a:lnTo>
                  <a:pt x="7235220" y="0"/>
                </a:lnTo>
                <a:lnTo>
                  <a:pt x="7235220" y="4757304"/>
                </a:lnTo>
                <a:lnTo>
                  <a:pt x="0" y="4757304"/>
                </a:lnTo>
                <a:close/>
              </a:path>
            </a:pathLst>
          </a:custGeom>
          <a:solidFill>
            <a:schemeClr val="bg1">
              <a:alpha val="68000"/>
            </a:schemeClr>
          </a:solidFill>
        </p:spPr>
        <p:txBody>
          <a:bodyPr wrap="square">
            <a:noAutofit/>
          </a:bodyPr>
          <a:lstStyle/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A</a:t>
            </a:r>
            <a:r>
              <a:rPr lang="it-IT" sz="2800" dirty="0"/>
              <a:t> vedere l’uomo, che tanto amavo </a:t>
            </a:r>
            <a:br>
              <a:rPr lang="it-IT" sz="2800" dirty="0"/>
            </a:br>
            <a:r>
              <a:rPr lang="it-IT" sz="2800" dirty="0"/>
              <a:t>e che non tornava a me, suo fine, </a:t>
            </a:r>
            <a:br>
              <a:rPr lang="it-IT" sz="2800" dirty="0"/>
            </a:br>
            <a:r>
              <a:rPr lang="it-IT" sz="2800" dirty="0"/>
              <a:t>costretto dalla mia bontà infinita, </a:t>
            </a:r>
            <a:br>
              <a:rPr lang="it-IT" sz="2800" dirty="0"/>
            </a:br>
            <a:r>
              <a:rPr lang="it-IT" sz="2800" dirty="0"/>
              <a:t>presi le chiavi dell’obbedienza </a:t>
            </a:r>
            <a:br>
              <a:rPr lang="it-IT" sz="2800" dirty="0"/>
            </a:br>
            <a:r>
              <a:rPr lang="it-IT" sz="2800" dirty="0"/>
              <a:t>e le posi in mano al dolce </a:t>
            </a:r>
            <a:br>
              <a:rPr lang="it-IT" sz="2800" dirty="0"/>
            </a:br>
            <a:r>
              <a:rPr lang="it-IT" sz="2800" dirty="0"/>
              <a:t>e amoroso Verbo, mia Verità; </a:t>
            </a:r>
            <a:br>
              <a:rPr lang="it-IT" sz="2800" dirty="0"/>
            </a:br>
            <a:r>
              <a:rPr lang="it-IT" sz="2800" dirty="0"/>
              <a:t>ed egli, come portinaio, </a:t>
            </a:r>
            <a:br>
              <a:rPr lang="it-IT" sz="2800" dirty="0"/>
            </a:br>
            <a:r>
              <a:rPr lang="it-IT" sz="2800" dirty="0"/>
              <a:t>che è la mia Verità, </a:t>
            </a:r>
            <a:br>
              <a:rPr lang="it-IT" sz="2800" dirty="0"/>
            </a:br>
            <a:r>
              <a:rPr lang="it-IT" sz="2800" dirty="0"/>
              <a:t>nessuno ci può andare.  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2800" dirty="0"/>
              <a:t>Perciò egli disse nel santo Vangelo </a:t>
            </a:r>
            <a:br>
              <a:rPr lang="it-IT" sz="2800" dirty="0"/>
            </a:br>
            <a:r>
              <a:rPr lang="it-IT" sz="2800" dirty="0"/>
              <a:t>che nessuno poteva venire a me, Padre, </a:t>
            </a:r>
            <a:br>
              <a:rPr lang="it-IT" sz="2800" dirty="0"/>
            </a:br>
            <a:r>
              <a:rPr lang="it-IT" sz="2800" dirty="0"/>
              <a:t>se non per suo mezzo. </a:t>
            </a:r>
            <a:r>
              <a:rPr lang="it-IT" sz="2400" dirty="0">
                <a:solidFill>
                  <a:srgbClr val="FB5FF4"/>
                </a:solidFill>
              </a:rPr>
              <a:t>▼</a:t>
            </a:r>
            <a:endParaRPr lang="it-IT" dirty="0">
              <a:solidFill>
                <a:srgbClr val="FB5F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63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912" y="372404"/>
            <a:ext cx="8437889" cy="5404137"/>
          </a:xfrm>
          <a:solidFill>
            <a:schemeClr val="bg1">
              <a:alpha val="44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2800" dirty="0"/>
              <a:t>…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2800" dirty="0"/>
              <a:t>Egli vi lasciò questa dolce chiave dell’obbedienza, quando ritornò a me esultando in cielo, </a:t>
            </a:r>
            <a:br>
              <a:rPr lang="it-IT" sz="2800" dirty="0"/>
            </a:br>
            <a:r>
              <a:rPr lang="it-IT" sz="2800" dirty="0"/>
              <a:t>e si tolse dalla conversazione degli uomini coll’ascensione.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2800" dirty="0"/>
              <a:t>Ora io voglio che tu veda e conosca </a:t>
            </a:r>
            <a:br>
              <a:rPr lang="it-IT" sz="2800" dirty="0"/>
            </a:br>
            <a:r>
              <a:rPr lang="it-IT" sz="2800" dirty="0"/>
              <a:t>questa eccellentissima virtù nell’umile </a:t>
            </a:r>
            <a:br>
              <a:rPr lang="it-IT" sz="2800" dirty="0"/>
            </a:br>
            <a:r>
              <a:rPr lang="it-IT" sz="2800" dirty="0"/>
              <a:t>e immacolato Agnello, e donde ella procede.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2800" dirty="0"/>
              <a:t>Donde venne che fu tanto obbediente </a:t>
            </a:r>
            <a:br>
              <a:rPr lang="it-IT" sz="2800" dirty="0"/>
            </a:br>
            <a:r>
              <a:rPr lang="it-IT" sz="2800" dirty="0"/>
              <a:t>questo Verbo?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2800" dirty="0"/>
              <a:t>Dall’amore che ebbe al mio onore </a:t>
            </a:r>
            <a:br>
              <a:rPr lang="it-IT" sz="2800" dirty="0"/>
            </a:br>
            <a:r>
              <a:rPr lang="it-IT" sz="2800" dirty="0"/>
              <a:t>e alla vostra salute. </a:t>
            </a:r>
            <a:r>
              <a:rPr lang="it-IT" sz="24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1445804" y="5693414"/>
            <a:ext cx="100695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>
                    <a:alpha val="45000"/>
                  </a:srgbClr>
                </a:solidFill>
                <a:latin typeface="Arrus Blk OSF BT" panose="02090805060506020404" pitchFamily="18" charset="0"/>
                <a:ea typeface="+mj-ea"/>
                <a:cs typeface="+mj-cs"/>
              </a:rPr>
              <a:t>Dal Dialogo della Divina Provvidenza 					</a:t>
            </a:r>
            <a:b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>
                    <a:alpha val="45000"/>
                  </a:srgbClr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>
                    <a:alpha val="45000"/>
                  </a:srgbClr>
                </a:solidFill>
                <a:latin typeface="Arrus Blk OSF BT" panose="02090805060506020404" pitchFamily="18" charset="0"/>
                <a:ea typeface="+mj-ea"/>
                <a:cs typeface="+mj-cs"/>
              </a:rPr>
              <a:t>		</a:t>
            </a: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>
                    <a:alpha val="45000"/>
                  </a:srgbClr>
                </a:solidFill>
                <a:latin typeface="Arrus Blk OSF BT" panose="02090805060506020404" pitchFamily="18" charset="0"/>
                <a:ea typeface="+mj-ea"/>
                <a:cs typeface="+mj-cs"/>
              </a:rPr>
              <a:t>di Santa Caterina da Siena</a:t>
            </a:r>
          </a:p>
        </p:txBody>
      </p:sp>
      <p:pic>
        <p:nvPicPr>
          <p:cNvPr id="5" name="Immagine 4" descr="Immagine che contiene arte, dipinto, mosaico, chiesa&#10;&#10;Descrizione generata automaticamente">
            <a:extLst>
              <a:ext uri="{FF2B5EF4-FFF2-40B4-BE49-F238E27FC236}">
                <a16:creationId xmlns:a16="http://schemas.microsoft.com/office/drawing/2014/main" id="{5694BACD-359D-45D5-6179-58174EFA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saturation sat="157000"/>
                    </a14:imgEffect>
                    <a14:imgEffect>
                      <a14:brightnessContrast bright="1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63" y="3831607"/>
            <a:ext cx="2791546" cy="186180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415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7" y="1126436"/>
            <a:ext cx="4293524" cy="3123862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000" dirty="0">
                <a:solidFill>
                  <a:srgbClr val="C00000"/>
                </a:solidFill>
              </a:rPr>
              <a:t>L’Ascensione </a:t>
            </a:r>
            <a:br>
              <a:rPr lang="it-IT" sz="4000" dirty="0">
                <a:solidFill>
                  <a:srgbClr val="C00000"/>
                </a:solidFill>
              </a:rPr>
            </a:br>
            <a:r>
              <a:rPr lang="it-IT" sz="4000" dirty="0">
                <a:solidFill>
                  <a:srgbClr val="C00000"/>
                </a:solidFill>
              </a:rPr>
              <a:t>di Gesù </a:t>
            </a:r>
            <a:br>
              <a:rPr lang="it-IT" sz="4000" dirty="0">
                <a:solidFill>
                  <a:srgbClr val="C00000"/>
                </a:solidFill>
              </a:rPr>
            </a:br>
            <a:r>
              <a:rPr lang="it-IT" sz="4000" dirty="0">
                <a:solidFill>
                  <a:srgbClr val="C00000"/>
                </a:solidFill>
              </a:rPr>
              <a:t>al cielo.</a:t>
            </a:r>
            <a:endParaRPr lang="it-IT" sz="2800" dirty="0">
              <a:solidFill>
                <a:srgbClr val="C00000"/>
              </a:solidFill>
            </a:endParaRP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8" y="6117757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Secondo Mistero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158775" y="505712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05" t="-14835" r="-15495" b="11998"/>
          <a:stretch/>
        </p:blipFill>
        <p:spPr>
          <a:xfrm>
            <a:off x="5181442" y="697261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rgbClr val="A2CFD8"/>
          </a:solidFill>
        </p:spPr>
      </p:pic>
    </p:spTree>
    <p:extLst>
      <p:ext uri="{BB962C8B-B14F-4D97-AF65-F5344CB8AC3E}">
        <p14:creationId xmlns:p14="http://schemas.microsoft.com/office/powerpoint/2010/main" val="116484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7" t="-10998" r="-4036" b="35721"/>
          <a:stretch/>
        </p:blipFill>
        <p:spPr>
          <a:xfrm>
            <a:off x="817418" y="1457325"/>
            <a:ext cx="4081069" cy="3965598"/>
          </a:xfrm>
          <a:prstGeom prst="flowChartConnector">
            <a:avLst/>
          </a:prstGeom>
          <a:solidFill>
            <a:srgbClr val="A2CFD8"/>
          </a:solidFill>
        </p:spPr>
      </p:pic>
    </p:spTree>
    <p:extLst>
      <p:ext uri="{BB962C8B-B14F-4D97-AF65-F5344CB8AC3E}">
        <p14:creationId xmlns:p14="http://schemas.microsoft.com/office/powerpoint/2010/main" val="361203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725" y="1483883"/>
            <a:ext cx="7341598" cy="4620704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I</a:t>
            </a:r>
            <a:r>
              <a:rPr lang="it-IT" sz="2800" dirty="0"/>
              <a:t>I tuo Figlio è risorto;</a:t>
            </a:r>
            <a:br>
              <a:rPr lang="it-IT" sz="2800" dirty="0"/>
            </a:br>
            <a:r>
              <a:rPr lang="it-IT" sz="2800" dirty="0"/>
              <a:t>prega per noi il tuo Figlio.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Anche noi siamo risorti con lui;</a:t>
            </a:r>
            <a:br>
              <a:rPr lang="it-IT" sz="2800" dirty="0"/>
            </a:br>
            <a:r>
              <a:rPr lang="it-IT" sz="2800" dirty="0"/>
              <a:t>anche noi vogliamo vivere da risorti.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Sostienici in questa “incessante sfida</a:t>
            </a:r>
            <a:br>
              <a:rPr lang="it-IT" sz="2800" dirty="0"/>
            </a:br>
            <a:r>
              <a:rPr lang="it-IT" sz="2800" dirty="0"/>
              <a:t>alle coscienze umane: . . .</a:t>
            </a:r>
            <a:br>
              <a:rPr lang="it-IT" sz="2800" dirty="0"/>
            </a:br>
            <a:r>
              <a:rPr lang="it-IT" sz="2800" dirty="0"/>
              <a:t>la sfida a seguire</a:t>
            </a:r>
            <a:br>
              <a:rPr lang="it-IT" sz="2800" dirty="0"/>
            </a:br>
            <a:r>
              <a:rPr lang="it-IT" sz="2800" dirty="0"/>
              <a:t>la via del «non cadere»</a:t>
            </a:r>
            <a:br>
              <a:rPr lang="it-IT" sz="2800" dirty="0"/>
            </a:br>
            <a:r>
              <a:rPr lang="it-IT" sz="2800" dirty="0"/>
              <a:t>nei modi sempre antichi</a:t>
            </a:r>
            <a:br>
              <a:rPr lang="it-IT" sz="2800" dirty="0"/>
            </a:br>
            <a:r>
              <a:rPr lang="it-IT" sz="2800" dirty="0"/>
              <a:t>e sempre nuovi,</a:t>
            </a:r>
            <a:br>
              <a:rPr lang="it-IT" sz="2800" dirty="0"/>
            </a:br>
            <a:r>
              <a:rPr lang="it-IT" sz="2800" dirty="0"/>
              <a:t>e del «risorgere»”.             </a:t>
            </a:r>
            <a:r>
              <a:rPr lang="it-IT" sz="2400" i="1" dirty="0">
                <a:latin typeface="Franklin Gothic Medium" panose="020B0603020102020204" pitchFamily="34" charset="0"/>
              </a:rPr>
              <a:t>(</a:t>
            </a:r>
            <a:r>
              <a:rPr lang="it-IT" sz="2400" i="1" dirty="0" err="1">
                <a:latin typeface="Franklin Gothic Medium" panose="020B0603020102020204" pitchFamily="34" charset="0"/>
              </a:rPr>
              <a:t>Redemptoris</a:t>
            </a:r>
            <a:r>
              <a:rPr lang="it-IT" sz="2400" i="1" dirty="0">
                <a:latin typeface="Franklin Gothic Medium" panose="020B0603020102020204" pitchFamily="34" charset="0"/>
              </a:rPr>
              <a:t> Mater, 52).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7228418" y="517237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23517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154" y="1654186"/>
            <a:ext cx="7104471" cy="3579933"/>
          </a:xfrm>
        </p:spPr>
        <p:txBody>
          <a:bodyPr anchor="ctr" anchorCtr="0"/>
          <a:lstStyle/>
          <a:p>
            <a:pPr algn="l">
              <a:lnSpc>
                <a:spcPts val="52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L’Effusione dello Spirito Santo su Maria e gli Apostoli il giorno di Pentecoste</a:t>
            </a:r>
            <a:r>
              <a:rPr lang="it-IT" sz="3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Terzo Mistero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CF4E6033-2A93-96F7-7155-65A186CCA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918" y="4814311"/>
            <a:ext cx="2801118" cy="2133604"/>
          </a:xfrm>
          <a:prstGeom prst="rect">
            <a:avLst/>
          </a:prstGeom>
        </p:spPr>
      </p:pic>
      <p:pic>
        <p:nvPicPr>
          <p:cNvPr id="3" name="Immagine 2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4B78005A-53F1-2DF9-00B7-4F8B61B2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4E88C5E-993D-F174-3920-E1102CA2A7E7}"/>
              </a:ext>
            </a:extLst>
          </p:cNvPr>
          <p:cNvSpPr/>
          <p:nvPr/>
        </p:nvSpPr>
        <p:spPr>
          <a:xfrm>
            <a:off x="581023" y="875434"/>
            <a:ext cx="4268513" cy="5269057"/>
          </a:xfrm>
          <a:prstGeom prst="flowChartProcess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6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3" y="602428"/>
            <a:ext cx="7460674" cy="580746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FF0000"/>
                </a:solidFill>
              </a:rPr>
              <a:t>Dagli Atti degli Apostoli 	</a:t>
            </a:r>
            <a:r>
              <a:rPr lang="it-IT" sz="2400" i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(2,1-4)</a:t>
            </a:r>
            <a:endParaRPr lang="it-IT" i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endParaRPr lang="it-IT" sz="2400" dirty="0">
              <a:solidFill>
                <a:srgbClr val="FF0000"/>
              </a:solidFill>
            </a:endParaRP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Mentre stava compiendosi il giorno della Pentecoste, si trovavano tutti insieme nello stesso luogo.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Venne all'improvviso dal cielo un fragore,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quasi un vento che si abbatte impetuoso,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riempì tutta la casa dove stavano.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Apparvero loro lingue come di fuoco,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si dividevano, e si posarono su ciascuno di loro,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tutti furono colmati di Spirito Santo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cominciarono a parlare in altre lingue,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nel modo in cui lo Spirito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dava loro il potere di esprimersi. </a:t>
            </a:r>
            <a:r>
              <a:rPr lang="it-IT" sz="24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srgbClr val="FB5FF4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DA1A50-2C26-468B-5C41-7C5D2EF2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0002" y="1503311"/>
            <a:ext cx="4830275" cy="3832482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6679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962" y="1631373"/>
            <a:ext cx="8154297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L</a:t>
            </a:r>
            <a:r>
              <a:rPr lang="it-IT" dirty="0"/>
              <a:t>a Chiesa ha bisogno, e voi avete bisogno. </a:t>
            </a:r>
            <a:br>
              <a:rPr lang="it-IT" dirty="0"/>
            </a:br>
            <a:r>
              <a:rPr lang="it-IT" dirty="0"/>
              <a:t>Ella ha bisogno del vostro aiuto umano, </a:t>
            </a:r>
            <a:br>
              <a:rPr lang="it-IT" dirty="0"/>
            </a:br>
            <a:r>
              <a:rPr lang="it-IT" dirty="0"/>
              <a:t>e voi del suo divino. </a:t>
            </a:r>
          </a:p>
          <a:p>
            <a:pPr marL="0" indent="0">
              <a:buNone/>
            </a:pPr>
            <a:r>
              <a:rPr lang="it-IT" dirty="0"/>
              <a:t>E sappiate che quanto più le donerete </a:t>
            </a:r>
            <a:br>
              <a:rPr lang="it-IT" dirty="0"/>
            </a:br>
            <a:r>
              <a:rPr lang="it-IT" dirty="0"/>
              <a:t>dell’aiuto vostro, </a:t>
            </a:r>
            <a:br>
              <a:rPr lang="it-IT" dirty="0"/>
            </a:br>
            <a:r>
              <a:rPr lang="it-IT" dirty="0"/>
              <a:t>più parteciperete della divina Grazia, </a:t>
            </a:r>
            <a:br>
              <a:rPr lang="it-IT" dirty="0"/>
            </a:br>
            <a:r>
              <a:rPr lang="it-IT" dirty="0"/>
              <a:t>fuoco di Spirito Santo che in essa si contiene.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O Spirito Santo, vieni nel mio cuore; </a:t>
            </a:r>
            <a:br>
              <a:rPr lang="it-IT" dirty="0"/>
            </a:br>
            <a:r>
              <a:rPr lang="it-IT" dirty="0"/>
              <a:t>per la tua potenza, o Dio, trailo a te, </a:t>
            </a:r>
            <a:br>
              <a:rPr lang="it-IT" dirty="0"/>
            </a:br>
            <a:r>
              <a:rPr lang="it-IT" dirty="0"/>
              <a:t>e concedimi carità con timore.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2400" dirty="0">
                <a:solidFill>
                  <a:srgbClr val="FB5FF4"/>
                </a:solidFill>
              </a:rPr>
              <a:t>▼</a:t>
            </a:r>
            <a:endParaRPr lang="it-IT" dirty="0">
              <a:solidFill>
                <a:srgbClr val="FB5FF4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957431" y="691291"/>
            <a:ext cx="1006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Dalla Orazione XXV di Santa Caterina da Siena</a:t>
            </a:r>
          </a:p>
        </p:txBody>
      </p:sp>
      <p:pic>
        <p:nvPicPr>
          <p:cNvPr id="5" name="Immagine 4" descr="Immagine che contiene clipart, cuore, cartone animato, illustrazione&#10;&#10;Descrizione generata automaticamente">
            <a:extLst>
              <a:ext uri="{FF2B5EF4-FFF2-40B4-BE49-F238E27FC236}">
                <a16:creationId xmlns:a16="http://schemas.microsoft.com/office/drawing/2014/main" id="{099725A8-3BE0-D753-16BE-25D2455312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45" y="1147409"/>
            <a:ext cx="2487779" cy="34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1301675"/>
            <a:ext cx="8094988" cy="554420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it-IT" dirty="0"/>
              <a:t>Custodiscimi, Cristo, </a:t>
            </a:r>
            <a:br>
              <a:rPr lang="it-IT" dirty="0"/>
            </a:br>
            <a:r>
              <a:rPr lang="it-IT" dirty="0"/>
              <a:t>da ogni cattivo pensiero; </a:t>
            </a:r>
            <a:br>
              <a:rPr lang="it-IT" dirty="0"/>
            </a:br>
            <a:r>
              <a:rPr lang="it-IT" dirty="0"/>
              <a:t>riscaldami e infiammami </a:t>
            </a:r>
            <a:br>
              <a:rPr lang="it-IT" dirty="0"/>
            </a:br>
            <a:r>
              <a:rPr lang="it-IT" dirty="0"/>
              <a:t>del tuo dolcissimo amore, </a:t>
            </a:r>
            <a:br>
              <a:rPr lang="it-IT" dirty="0"/>
            </a:br>
            <a:r>
              <a:rPr lang="it-IT" dirty="0"/>
              <a:t>sì che ogni pena mi paia leggera.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Santo mio Padre </a:t>
            </a:r>
            <a:br>
              <a:rPr lang="it-IT" dirty="0"/>
            </a:br>
            <a:r>
              <a:rPr lang="it-IT" dirty="0"/>
              <a:t>e dolce mio Signore, </a:t>
            </a:r>
            <a:br>
              <a:rPr lang="it-IT" dirty="0"/>
            </a:br>
            <a:r>
              <a:rPr lang="it-IT" dirty="0"/>
              <a:t>ora aiutami in ogni mio ministero. </a:t>
            </a:r>
            <a:br>
              <a:rPr lang="it-IT" dirty="0"/>
            </a:br>
            <a:r>
              <a:rPr lang="it-IT" dirty="0"/>
              <a:t>Cristo amore. Cristo amore.  </a:t>
            </a:r>
            <a:r>
              <a:rPr lang="it-IT" sz="2400" dirty="0">
                <a:solidFill>
                  <a:srgbClr val="FB5FF4"/>
                </a:solidFill>
              </a:rPr>
              <a:t>▼</a:t>
            </a:r>
            <a:endParaRPr lang="it-IT" dirty="0">
              <a:solidFill>
                <a:srgbClr val="FB5FF4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2043953" y="6113146"/>
            <a:ext cx="1006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>
                    <a:alpha val="55000"/>
                  </a:srgbClr>
                </a:solidFill>
                <a:latin typeface="Arrus Blk OSF BT" panose="02090805060506020404" pitchFamily="18" charset="0"/>
                <a:ea typeface="+mj-ea"/>
                <a:cs typeface="+mj-cs"/>
              </a:rPr>
              <a:t>Dalla Orazione XXV di Santa Caterina da Siena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3A5EF3-031D-CD71-1768-07C0EB9D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729" y="858121"/>
            <a:ext cx="1801963" cy="500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154" y="1854512"/>
            <a:ext cx="7104471" cy="2208333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La resurrezione </a:t>
            </a:r>
            <a:br>
              <a:rPr lang="it-IT" sz="4800" dirty="0">
                <a:solidFill>
                  <a:srgbClr val="C00000"/>
                </a:solidFill>
              </a:rPr>
            </a:br>
            <a:r>
              <a:rPr lang="it-IT" sz="4800" dirty="0">
                <a:solidFill>
                  <a:srgbClr val="C00000"/>
                </a:solidFill>
              </a:rPr>
              <a:t>di Gesù</a:t>
            </a:r>
            <a:r>
              <a:rPr lang="it-IT" sz="3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Primo Mistero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CF4E6033-2A93-96F7-7155-65A186CCA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918" y="4814311"/>
            <a:ext cx="2801118" cy="2133604"/>
          </a:xfrm>
          <a:prstGeom prst="rect">
            <a:avLst/>
          </a:prstGeom>
        </p:spPr>
      </p:pic>
      <p:pic>
        <p:nvPicPr>
          <p:cNvPr id="3" name="Immagine 2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4B78005A-53F1-2DF9-00B7-4F8B61B2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4E88C5E-993D-F174-3920-E1102CA2A7E7}"/>
              </a:ext>
            </a:extLst>
          </p:cNvPr>
          <p:cNvSpPr/>
          <p:nvPr/>
        </p:nvSpPr>
        <p:spPr>
          <a:xfrm>
            <a:off x="1179070" y="809625"/>
            <a:ext cx="3574966" cy="5269057"/>
          </a:xfrm>
          <a:custGeom>
            <a:avLst/>
            <a:gdLst>
              <a:gd name="connsiteX0" fmla="*/ 0 w 3439391"/>
              <a:gd name="connsiteY0" fmla="*/ 0 h 5078177"/>
              <a:gd name="connsiteX1" fmla="*/ 3439391 w 3439391"/>
              <a:gd name="connsiteY1" fmla="*/ 0 h 5078177"/>
              <a:gd name="connsiteX2" fmla="*/ 3439391 w 3439391"/>
              <a:gd name="connsiteY2" fmla="*/ 5078177 h 5078177"/>
              <a:gd name="connsiteX3" fmla="*/ 0 w 3439391"/>
              <a:gd name="connsiteY3" fmla="*/ 5078177 h 5078177"/>
              <a:gd name="connsiteX4" fmla="*/ 0 w 3439391"/>
              <a:gd name="connsiteY4" fmla="*/ 0 h 5078177"/>
              <a:gd name="connsiteX0" fmla="*/ 0 w 3439391"/>
              <a:gd name="connsiteY0" fmla="*/ 0 h 5078177"/>
              <a:gd name="connsiteX1" fmla="*/ 3439391 w 3439391"/>
              <a:gd name="connsiteY1" fmla="*/ 0 h 5078177"/>
              <a:gd name="connsiteX2" fmla="*/ 3436478 w 3439391"/>
              <a:gd name="connsiteY2" fmla="*/ 1148872 h 5078177"/>
              <a:gd name="connsiteX3" fmla="*/ 3439391 w 3439391"/>
              <a:gd name="connsiteY3" fmla="*/ 5078177 h 5078177"/>
              <a:gd name="connsiteX4" fmla="*/ 0 w 3439391"/>
              <a:gd name="connsiteY4" fmla="*/ 5078177 h 5078177"/>
              <a:gd name="connsiteX5" fmla="*/ 0 w 3439391"/>
              <a:gd name="connsiteY5" fmla="*/ 0 h 507817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436478 w 3439391"/>
              <a:gd name="connsiteY2" fmla="*/ 1159262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436478 w 3439391"/>
              <a:gd name="connsiteY2" fmla="*/ 1159262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436478 w 3439391"/>
              <a:gd name="connsiteY2" fmla="*/ 1159262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436478 w 3439391"/>
              <a:gd name="connsiteY2" fmla="*/ 1159262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322178 w 3439391"/>
              <a:gd name="connsiteY2" fmla="*/ 1231998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384524 w 3439391"/>
              <a:gd name="connsiteY2" fmla="*/ 1283953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384524 w 3439391"/>
              <a:gd name="connsiteY2" fmla="*/ 1283953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384524 w 3439391"/>
              <a:gd name="connsiteY2" fmla="*/ 1283953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384524 w 3439391"/>
              <a:gd name="connsiteY2" fmla="*/ 1283953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39391"/>
              <a:gd name="connsiteY0" fmla="*/ 10390 h 5088567"/>
              <a:gd name="connsiteX1" fmla="*/ 2628900 w 3439391"/>
              <a:gd name="connsiteY1" fmla="*/ 0 h 5088567"/>
              <a:gd name="connsiteX2" fmla="*/ 3384524 w 3439391"/>
              <a:gd name="connsiteY2" fmla="*/ 1283953 h 5088567"/>
              <a:gd name="connsiteX3" fmla="*/ 3439391 w 3439391"/>
              <a:gd name="connsiteY3" fmla="*/ 5088567 h 5088567"/>
              <a:gd name="connsiteX4" fmla="*/ 0 w 3439391"/>
              <a:gd name="connsiteY4" fmla="*/ 5088567 h 5088567"/>
              <a:gd name="connsiteX5" fmla="*/ 0 w 3439391"/>
              <a:gd name="connsiteY5" fmla="*/ 10390 h 5088567"/>
              <a:gd name="connsiteX0" fmla="*/ 0 w 3408218"/>
              <a:gd name="connsiteY0" fmla="*/ 10390 h 5088567"/>
              <a:gd name="connsiteX1" fmla="*/ 2628900 w 3408218"/>
              <a:gd name="connsiteY1" fmla="*/ 0 h 5088567"/>
              <a:gd name="connsiteX2" fmla="*/ 3384524 w 3408218"/>
              <a:gd name="connsiteY2" fmla="*/ 1283953 h 5088567"/>
              <a:gd name="connsiteX3" fmla="*/ 3408218 w 3408218"/>
              <a:gd name="connsiteY3" fmla="*/ 5088567 h 5088567"/>
              <a:gd name="connsiteX4" fmla="*/ 0 w 3408218"/>
              <a:gd name="connsiteY4" fmla="*/ 5088567 h 5088567"/>
              <a:gd name="connsiteX5" fmla="*/ 0 w 3408218"/>
              <a:gd name="connsiteY5" fmla="*/ 10390 h 5088567"/>
              <a:gd name="connsiteX0" fmla="*/ 0 w 3387436"/>
              <a:gd name="connsiteY0" fmla="*/ 10390 h 5088567"/>
              <a:gd name="connsiteX1" fmla="*/ 2628900 w 3387436"/>
              <a:gd name="connsiteY1" fmla="*/ 0 h 5088567"/>
              <a:gd name="connsiteX2" fmla="*/ 3384524 w 3387436"/>
              <a:gd name="connsiteY2" fmla="*/ 1283953 h 5088567"/>
              <a:gd name="connsiteX3" fmla="*/ 3387436 w 3387436"/>
              <a:gd name="connsiteY3" fmla="*/ 5078176 h 5088567"/>
              <a:gd name="connsiteX4" fmla="*/ 0 w 3387436"/>
              <a:gd name="connsiteY4" fmla="*/ 5088567 h 5088567"/>
              <a:gd name="connsiteX5" fmla="*/ 0 w 3387436"/>
              <a:gd name="connsiteY5" fmla="*/ 10390 h 5088567"/>
              <a:gd name="connsiteX0" fmla="*/ 0 w 3384558"/>
              <a:gd name="connsiteY0" fmla="*/ 10390 h 5088567"/>
              <a:gd name="connsiteX1" fmla="*/ 2628900 w 3384558"/>
              <a:gd name="connsiteY1" fmla="*/ 0 h 5088567"/>
              <a:gd name="connsiteX2" fmla="*/ 3384524 w 3384558"/>
              <a:gd name="connsiteY2" fmla="*/ 1283953 h 5088567"/>
              <a:gd name="connsiteX3" fmla="*/ 3366654 w 3384558"/>
              <a:gd name="connsiteY3" fmla="*/ 5078176 h 5088567"/>
              <a:gd name="connsiteX4" fmla="*/ 0 w 3384558"/>
              <a:gd name="connsiteY4" fmla="*/ 5088567 h 5088567"/>
              <a:gd name="connsiteX5" fmla="*/ 0 w 3384558"/>
              <a:gd name="connsiteY5" fmla="*/ 10390 h 5088567"/>
              <a:gd name="connsiteX0" fmla="*/ 0 w 3395408"/>
              <a:gd name="connsiteY0" fmla="*/ 10390 h 5088567"/>
              <a:gd name="connsiteX1" fmla="*/ 2628900 w 3395408"/>
              <a:gd name="connsiteY1" fmla="*/ 0 h 5088567"/>
              <a:gd name="connsiteX2" fmla="*/ 3384524 w 3395408"/>
              <a:gd name="connsiteY2" fmla="*/ 1283953 h 5088567"/>
              <a:gd name="connsiteX3" fmla="*/ 3366654 w 3395408"/>
              <a:gd name="connsiteY3" fmla="*/ 5078176 h 5088567"/>
              <a:gd name="connsiteX4" fmla="*/ 0 w 3395408"/>
              <a:gd name="connsiteY4" fmla="*/ 5088567 h 5088567"/>
              <a:gd name="connsiteX5" fmla="*/ 0 w 3395408"/>
              <a:gd name="connsiteY5" fmla="*/ 10390 h 5088567"/>
              <a:gd name="connsiteX0" fmla="*/ 2913 w 3398321"/>
              <a:gd name="connsiteY0" fmla="*/ 10390 h 5088567"/>
              <a:gd name="connsiteX1" fmla="*/ 2631813 w 3398321"/>
              <a:gd name="connsiteY1" fmla="*/ 0 h 5088567"/>
              <a:gd name="connsiteX2" fmla="*/ 3387437 w 3398321"/>
              <a:gd name="connsiteY2" fmla="*/ 1283953 h 5088567"/>
              <a:gd name="connsiteX3" fmla="*/ 3369567 w 3398321"/>
              <a:gd name="connsiteY3" fmla="*/ 5078176 h 5088567"/>
              <a:gd name="connsiteX4" fmla="*/ 2913 w 3398321"/>
              <a:gd name="connsiteY4" fmla="*/ 5088567 h 5088567"/>
              <a:gd name="connsiteX5" fmla="*/ 0 w 3398321"/>
              <a:gd name="connsiteY5" fmla="*/ 1917799 h 5088567"/>
              <a:gd name="connsiteX6" fmla="*/ 2913 w 3398321"/>
              <a:gd name="connsiteY6" fmla="*/ 10390 h 5088567"/>
              <a:gd name="connsiteX0" fmla="*/ 0 w 3395408"/>
              <a:gd name="connsiteY0" fmla="*/ 10390 h 5088567"/>
              <a:gd name="connsiteX1" fmla="*/ 2628900 w 3395408"/>
              <a:gd name="connsiteY1" fmla="*/ 0 h 5088567"/>
              <a:gd name="connsiteX2" fmla="*/ 3384524 w 3395408"/>
              <a:gd name="connsiteY2" fmla="*/ 1283953 h 5088567"/>
              <a:gd name="connsiteX3" fmla="*/ 3366654 w 3395408"/>
              <a:gd name="connsiteY3" fmla="*/ 5078176 h 5088567"/>
              <a:gd name="connsiteX4" fmla="*/ 0 w 3395408"/>
              <a:gd name="connsiteY4" fmla="*/ 5088567 h 5088567"/>
              <a:gd name="connsiteX5" fmla="*/ 100996 w 3395408"/>
              <a:gd name="connsiteY5" fmla="*/ 1938581 h 5088567"/>
              <a:gd name="connsiteX6" fmla="*/ 0 w 3395408"/>
              <a:gd name="connsiteY6" fmla="*/ 10390 h 5088567"/>
              <a:gd name="connsiteX0" fmla="*/ 675409 w 3395408"/>
              <a:gd name="connsiteY0" fmla="*/ 10390 h 5088567"/>
              <a:gd name="connsiteX1" fmla="*/ 2628900 w 3395408"/>
              <a:gd name="connsiteY1" fmla="*/ 0 h 5088567"/>
              <a:gd name="connsiteX2" fmla="*/ 3384524 w 3395408"/>
              <a:gd name="connsiteY2" fmla="*/ 1283953 h 5088567"/>
              <a:gd name="connsiteX3" fmla="*/ 3366654 w 3395408"/>
              <a:gd name="connsiteY3" fmla="*/ 5078176 h 5088567"/>
              <a:gd name="connsiteX4" fmla="*/ 0 w 3395408"/>
              <a:gd name="connsiteY4" fmla="*/ 5088567 h 5088567"/>
              <a:gd name="connsiteX5" fmla="*/ 100996 w 3395408"/>
              <a:gd name="connsiteY5" fmla="*/ 1938581 h 5088567"/>
              <a:gd name="connsiteX6" fmla="*/ 675409 w 3395408"/>
              <a:gd name="connsiteY6" fmla="*/ 10390 h 5088567"/>
              <a:gd name="connsiteX0" fmla="*/ 675409 w 3395408"/>
              <a:gd name="connsiteY0" fmla="*/ 10390 h 5088567"/>
              <a:gd name="connsiteX1" fmla="*/ 2628900 w 3395408"/>
              <a:gd name="connsiteY1" fmla="*/ 0 h 5088567"/>
              <a:gd name="connsiteX2" fmla="*/ 3384524 w 3395408"/>
              <a:gd name="connsiteY2" fmla="*/ 1283953 h 5088567"/>
              <a:gd name="connsiteX3" fmla="*/ 3366654 w 3395408"/>
              <a:gd name="connsiteY3" fmla="*/ 5078176 h 5088567"/>
              <a:gd name="connsiteX4" fmla="*/ 0 w 3395408"/>
              <a:gd name="connsiteY4" fmla="*/ 5088567 h 5088567"/>
              <a:gd name="connsiteX5" fmla="*/ 100996 w 3395408"/>
              <a:gd name="connsiteY5" fmla="*/ 1938581 h 5088567"/>
              <a:gd name="connsiteX6" fmla="*/ 675409 w 3395408"/>
              <a:gd name="connsiteY6" fmla="*/ 10390 h 5088567"/>
              <a:gd name="connsiteX0" fmla="*/ 675409 w 3395408"/>
              <a:gd name="connsiteY0" fmla="*/ 10390 h 5088567"/>
              <a:gd name="connsiteX1" fmla="*/ 2628900 w 3395408"/>
              <a:gd name="connsiteY1" fmla="*/ 0 h 5088567"/>
              <a:gd name="connsiteX2" fmla="*/ 3384524 w 3395408"/>
              <a:gd name="connsiteY2" fmla="*/ 1283953 h 5088567"/>
              <a:gd name="connsiteX3" fmla="*/ 3366654 w 3395408"/>
              <a:gd name="connsiteY3" fmla="*/ 5078176 h 5088567"/>
              <a:gd name="connsiteX4" fmla="*/ 0 w 3395408"/>
              <a:gd name="connsiteY4" fmla="*/ 5088567 h 5088567"/>
              <a:gd name="connsiteX5" fmla="*/ 100996 w 3395408"/>
              <a:gd name="connsiteY5" fmla="*/ 1938581 h 5088567"/>
              <a:gd name="connsiteX6" fmla="*/ 675409 w 3395408"/>
              <a:gd name="connsiteY6" fmla="*/ 10390 h 5088567"/>
              <a:gd name="connsiteX0" fmla="*/ 779318 w 3395408"/>
              <a:gd name="connsiteY0" fmla="*/ 0 h 5088568"/>
              <a:gd name="connsiteX1" fmla="*/ 2628900 w 3395408"/>
              <a:gd name="connsiteY1" fmla="*/ 1 h 5088568"/>
              <a:gd name="connsiteX2" fmla="*/ 3384524 w 3395408"/>
              <a:gd name="connsiteY2" fmla="*/ 1283954 h 5088568"/>
              <a:gd name="connsiteX3" fmla="*/ 3366654 w 3395408"/>
              <a:gd name="connsiteY3" fmla="*/ 5078177 h 5088568"/>
              <a:gd name="connsiteX4" fmla="*/ 0 w 3395408"/>
              <a:gd name="connsiteY4" fmla="*/ 5088568 h 5088568"/>
              <a:gd name="connsiteX5" fmla="*/ 100996 w 3395408"/>
              <a:gd name="connsiteY5" fmla="*/ 1938582 h 5088568"/>
              <a:gd name="connsiteX6" fmla="*/ 779318 w 3395408"/>
              <a:gd name="connsiteY6" fmla="*/ 0 h 508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5408" h="5088568">
                <a:moveTo>
                  <a:pt x="779318" y="0"/>
                </a:moveTo>
                <a:lnTo>
                  <a:pt x="2628900" y="1"/>
                </a:lnTo>
                <a:cubicBezTo>
                  <a:pt x="3168257" y="272121"/>
                  <a:pt x="3333540" y="804015"/>
                  <a:pt x="3384524" y="1283954"/>
                </a:cubicBezTo>
                <a:cubicBezTo>
                  <a:pt x="3385495" y="2548695"/>
                  <a:pt x="3417637" y="3325063"/>
                  <a:pt x="3366654" y="5078177"/>
                </a:cubicBezTo>
                <a:lnTo>
                  <a:pt x="0" y="5088568"/>
                </a:lnTo>
                <a:lnTo>
                  <a:pt x="100996" y="1938582"/>
                </a:lnTo>
                <a:cubicBezTo>
                  <a:pt x="188558" y="1108816"/>
                  <a:pt x="47520" y="486866"/>
                  <a:pt x="779318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9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70" y="600889"/>
            <a:ext cx="4723675" cy="5368065"/>
          </a:xfrm>
        </p:spPr>
        <p:txBody>
          <a:bodyPr anchor="ctr" anchorCtr="0"/>
          <a:lstStyle/>
          <a:p>
            <a:pPr algn="r">
              <a:lnSpc>
                <a:spcPts val="4100"/>
              </a:lnSpc>
              <a:spcBef>
                <a:spcPts val="1000"/>
              </a:spcBef>
            </a:pPr>
            <a:r>
              <a:rPr lang="it-IT" sz="3600" dirty="0">
                <a:solidFill>
                  <a:srgbClr val="C00000"/>
                </a:solidFill>
              </a:rPr>
              <a:t>L’Effusione dello Spirito Santo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su Maria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e gli Apostoli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il giorno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di Pentecoste.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8" y="6117757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Terzo Mistero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158775" y="505712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38734D6-6E6A-71EB-E9A3-50DFA0E63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8" t="-2210" r="5638" b="2210"/>
          <a:stretch/>
        </p:blipFill>
        <p:spPr>
          <a:xfrm>
            <a:off x="5413083" y="600889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5419"/>
          <a:stretch/>
        </p:blipFill>
        <p:spPr>
          <a:xfrm>
            <a:off x="5399084" y="628293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2159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b="10221"/>
          <a:stretch/>
        </p:blipFill>
        <p:spPr>
          <a:xfrm>
            <a:off x="786245" y="1457325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</p:spTree>
    <p:extLst>
      <p:ext uri="{BB962C8B-B14F-4D97-AF65-F5344CB8AC3E}">
        <p14:creationId xmlns:p14="http://schemas.microsoft.com/office/powerpoint/2010/main" val="32515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238" y="1457325"/>
            <a:ext cx="7341598" cy="4620704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O</a:t>
            </a:r>
            <a:r>
              <a:rPr lang="it-IT" sz="2800" dirty="0"/>
              <a:t> Madre del Redentore, crocifisso e risorto,</a:t>
            </a:r>
            <a:br>
              <a:rPr lang="it-IT" sz="2800" dirty="0"/>
            </a:br>
            <a:r>
              <a:rPr lang="it-IT" sz="2800" dirty="0"/>
              <a:t>Madre che sei diventata nostra</a:t>
            </a:r>
            <a:br>
              <a:rPr lang="it-IT" sz="2800" dirty="0"/>
            </a:br>
            <a:r>
              <a:rPr lang="it-IT" sz="2800" dirty="0"/>
              <a:t>nel momento in cui  Cristo compiva, morendo,</a:t>
            </a:r>
            <a:br>
              <a:rPr lang="it-IT" sz="2800" dirty="0"/>
            </a:br>
            <a:r>
              <a:rPr lang="it-IT" sz="2800" dirty="0"/>
              <a:t>l’atto supremo del suo amore per gli uomini,</a:t>
            </a:r>
            <a:br>
              <a:rPr lang="it-IT" sz="2800" dirty="0"/>
            </a:br>
            <a:r>
              <a:rPr lang="it-IT" sz="2800" dirty="0"/>
              <a:t>aiutaci! Prega per noi!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Abbiamo bisogno di vivere, con te, da risorti.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Dobbiamo e vogliamo lasciare</a:t>
            </a:r>
            <a:br>
              <a:rPr lang="it-IT" sz="2800" dirty="0"/>
            </a:br>
            <a:r>
              <a:rPr lang="it-IT" sz="2800" dirty="0"/>
              <a:t>ogni compromesso umiliante col peccato;</a:t>
            </a:r>
            <a:br>
              <a:rPr lang="it-IT" sz="2800" dirty="0"/>
            </a:br>
            <a:r>
              <a:rPr lang="it-IT" sz="2800" dirty="0"/>
              <a:t>dobbiamo e vogliamo camminare</a:t>
            </a:r>
            <a:br>
              <a:rPr lang="it-IT" sz="2800" dirty="0"/>
            </a:br>
            <a:r>
              <a:rPr lang="it-IT" sz="2800" dirty="0"/>
              <a:t>con te seguendo Cristo.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2400" i="1" dirty="0">
                <a:latin typeface="Franklin Gothic Medium" panose="020B0603020102020204" pitchFamily="34" charset="0"/>
              </a:rPr>
              <a:t>				(</a:t>
            </a:r>
            <a:r>
              <a:rPr lang="it-IT" sz="2400" i="1" dirty="0" err="1">
                <a:latin typeface="Franklin Gothic Medium" panose="020B0603020102020204" pitchFamily="34" charset="0"/>
              </a:rPr>
              <a:t>Redemptoris</a:t>
            </a:r>
            <a:r>
              <a:rPr lang="it-IT" sz="2400" i="1" dirty="0">
                <a:latin typeface="Franklin Gothic Medium" panose="020B0603020102020204" pitchFamily="34" charset="0"/>
              </a:rPr>
              <a:t> Mater, 52).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7228418" y="517237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19981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154" y="1854512"/>
            <a:ext cx="7104471" cy="2208333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L’Assunzione </a:t>
            </a:r>
            <a:br>
              <a:rPr lang="it-IT" sz="4800" dirty="0">
                <a:solidFill>
                  <a:srgbClr val="C00000"/>
                </a:solidFill>
              </a:rPr>
            </a:br>
            <a:r>
              <a:rPr lang="it-IT" sz="4800" dirty="0">
                <a:solidFill>
                  <a:srgbClr val="C00000"/>
                </a:solidFill>
              </a:rPr>
              <a:t>di Maria al cielo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Quarto Mistero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CF4E6033-2A93-96F7-7155-65A186CCA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918" y="4814311"/>
            <a:ext cx="2801118" cy="2133604"/>
          </a:xfrm>
          <a:prstGeom prst="rect">
            <a:avLst/>
          </a:prstGeom>
        </p:spPr>
      </p:pic>
      <p:pic>
        <p:nvPicPr>
          <p:cNvPr id="3" name="Immagine 2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4B78005A-53F1-2DF9-00B7-4F8B61B2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4E88C5E-993D-F174-3920-E1102CA2A7E7}"/>
              </a:ext>
            </a:extLst>
          </p:cNvPr>
          <p:cNvSpPr/>
          <p:nvPr/>
        </p:nvSpPr>
        <p:spPr>
          <a:xfrm>
            <a:off x="1424156" y="730154"/>
            <a:ext cx="3574966" cy="5928937"/>
          </a:xfrm>
          <a:prstGeom prst="flowChartProcess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1" b="-2376"/>
            </a:stretch>
          </a:blip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0B692B3D-5CC5-68EE-85B3-D1D85C860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811" y="4814311"/>
            <a:ext cx="2801118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6DA1A50-2C26-468B-5C41-7C5D2EF2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79" y="1233212"/>
            <a:ext cx="4553501" cy="455350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012" y="650009"/>
            <a:ext cx="7460674" cy="596308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FF0000"/>
                </a:solidFill>
              </a:rPr>
              <a:t>Dall’Apocalisse di S. Giovanni apostolo 	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	</a:t>
            </a:r>
            <a:r>
              <a:rPr lang="it-IT" sz="2400" i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(12,1-2.5-10a)</a:t>
            </a:r>
            <a:endParaRPr lang="it-IT" i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Un segno grandioso apparve nel cielo: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una donna vestita di sole, con la luna sotto i suoi piedi e, sul capo, una corona di dodici stelle.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Era incinta, e gridava per le doglie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il travaglio del parto.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Essa partorì un figlio maschio, destinato a governare tutte le nazioni con scettro di ferro,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suo figlio fu rapito verso Dio e verso il suo trono.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La donna invece fuggì nel deserto,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dove Dio le aveva preparato un rifugio.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Allora udii una voce potente nel cielo che diceva: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«Ora si è compiuta la salvezza, la forza e il regno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del nostro Dio e la potenza del suo Cristo». </a:t>
            </a:r>
            <a:r>
              <a:rPr lang="it-IT" sz="24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srgbClr val="FB5FF4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810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399" y="1271328"/>
            <a:ext cx="8270241" cy="574859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O</a:t>
            </a:r>
            <a:r>
              <a:rPr lang="it-IT" dirty="0"/>
              <a:t> Maria, Maria, Tempio della Trinità! </a:t>
            </a:r>
            <a:br>
              <a:rPr lang="it-IT" dirty="0"/>
            </a:br>
            <a:r>
              <a:rPr lang="it-IT" dirty="0"/>
              <a:t>O Maria, portatrice del fuoco! Maria porgitrice </a:t>
            </a:r>
            <a:br>
              <a:rPr lang="it-IT" dirty="0"/>
            </a:br>
            <a:r>
              <a:rPr lang="it-IT" dirty="0"/>
              <a:t>di misericordia, Maria </a:t>
            </a:r>
            <a:r>
              <a:rPr lang="it-IT" dirty="0" err="1"/>
              <a:t>germinatrice</a:t>
            </a:r>
            <a:r>
              <a:rPr lang="it-IT" dirty="0"/>
              <a:t> del frutto, </a:t>
            </a:r>
            <a:br>
              <a:rPr lang="it-IT" dirty="0"/>
            </a:br>
            <a:r>
              <a:rPr lang="it-IT" dirty="0"/>
              <a:t>Maria </a:t>
            </a:r>
            <a:r>
              <a:rPr lang="it-IT" dirty="0" err="1"/>
              <a:t>ricomperatrice</a:t>
            </a:r>
            <a:r>
              <a:rPr lang="it-IT" dirty="0"/>
              <a:t> dell’umana generazione.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O Maria mare pacifico, Maria donatrice di pace, </a:t>
            </a:r>
            <a:br>
              <a:rPr lang="it-IT" dirty="0"/>
            </a:br>
            <a:r>
              <a:rPr lang="it-IT" dirty="0"/>
              <a:t>Maria terra fruttifera. O Maria carro di fuoco, </a:t>
            </a:r>
            <a:br>
              <a:rPr lang="it-IT" dirty="0"/>
            </a:br>
            <a:r>
              <a:rPr lang="it-IT" dirty="0"/>
              <a:t>tu portasti il fuoco nascosto e velato sotto la cenere della tua umanità.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O Maria vaso d’umiltà, nel quale vaso sta e arde </a:t>
            </a:r>
            <a:br>
              <a:rPr lang="it-IT" dirty="0"/>
            </a:br>
            <a:r>
              <a:rPr lang="it-IT" dirty="0"/>
              <a:t>il lume del vero conoscimento, col quale tu levasti te sopra di te, e perciò piacesti al Padre eterno, </a:t>
            </a:r>
            <a:br>
              <a:rPr lang="it-IT" dirty="0"/>
            </a:br>
            <a:r>
              <a:rPr lang="it-IT" dirty="0"/>
              <a:t>onde egli ti rapì e trasse a sé </a:t>
            </a:r>
            <a:br>
              <a:rPr lang="it-IT" dirty="0"/>
            </a:br>
            <a:r>
              <a:rPr lang="it-IT" dirty="0"/>
              <a:t>amandoti di singolare amore. </a:t>
            </a:r>
            <a:r>
              <a:rPr lang="it-IT" sz="28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r>
              <a:rPr lang="it-IT" dirty="0"/>
              <a:t> </a:t>
            </a:r>
            <a:endParaRPr lang="it-IT" dirty="0">
              <a:solidFill>
                <a:srgbClr val="FB5FF4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977751" y="416971"/>
            <a:ext cx="1006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Dalla Orazione XI di Santa Caterina da Siena</a:t>
            </a:r>
          </a:p>
        </p:txBody>
      </p:sp>
    </p:spTree>
    <p:extLst>
      <p:ext uri="{BB962C8B-B14F-4D97-AF65-F5344CB8AC3E}">
        <p14:creationId xmlns:p14="http://schemas.microsoft.com/office/powerpoint/2010/main" val="18249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DAB308D-D503-9212-072E-4C24F67C7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5" t="-5596" r="-5708" b="38428"/>
          <a:stretch/>
        </p:blipFill>
        <p:spPr>
          <a:xfrm>
            <a:off x="5280322" y="423545"/>
            <a:ext cx="4511040" cy="4633580"/>
          </a:xfrm>
          <a:prstGeom prst="flowChartProcess">
            <a:avLst/>
          </a:prstGeom>
          <a:noFill/>
          <a:ln>
            <a:noFill/>
          </a:ln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6" y="1126436"/>
            <a:ext cx="4723675" cy="3123862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000" dirty="0">
                <a:solidFill>
                  <a:srgbClr val="C00000"/>
                </a:solidFill>
              </a:rPr>
              <a:t>L’Assunzione </a:t>
            </a:r>
            <a:br>
              <a:rPr lang="it-IT" sz="4000" dirty="0">
                <a:solidFill>
                  <a:srgbClr val="C00000"/>
                </a:solidFill>
              </a:rPr>
            </a:br>
            <a:r>
              <a:rPr lang="it-IT" sz="4000" dirty="0">
                <a:solidFill>
                  <a:srgbClr val="C00000"/>
                </a:solidFill>
              </a:rPr>
              <a:t>di Maria al cielo</a:t>
            </a:r>
            <a:endParaRPr lang="it-IT" sz="2800" dirty="0">
              <a:solidFill>
                <a:srgbClr val="C00000"/>
              </a:solidFill>
            </a:endParaRP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8" y="6117757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Quarto Mistero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158775" y="505712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5" t="-5596" r="-5708" b="42396"/>
          <a:stretch/>
        </p:blipFill>
        <p:spPr>
          <a:xfrm>
            <a:off x="5273040" y="423545"/>
            <a:ext cx="4511040" cy="4359864"/>
          </a:xfrm>
          <a:prstGeom prst="star24">
            <a:avLst>
              <a:gd name="adj" fmla="val 42860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62AC"/>
              </a:gs>
            </a:gsLst>
            <a:lin ang="5400000" scaled="1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3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A374211-A747-98F9-CA51-46AA87C40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5" t="-5597" r="-5708" b="20087"/>
          <a:stretch/>
        </p:blipFill>
        <p:spPr>
          <a:xfrm>
            <a:off x="708322" y="738188"/>
            <a:ext cx="4511040" cy="5898918"/>
          </a:xfrm>
          <a:prstGeom prst="flowChartProcess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6F87D68-6FA8-725F-27BD-C5ED3480F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5" t="-5596" r="-5708" b="42396"/>
          <a:stretch/>
        </p:blipFill>
        <p:spPr>
          <a:xfrm>
            <a:off x="701040" y="738188"/>
            <a:ext cx="4511040" cy="4359864"/>
          </a:xfrm>
          <a:prstGeom prst="star24">
            <a:avLst>
              <a:gd name="adj" fmla="val 42860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62AC"/>
              </a:gs>
            </a:gsLst>
            <a:lin ang="5400000" scaled="1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2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725" y="1483883"/>
            <a:ext cx="7341598" cy="4620704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I</a:t>
            </a:r>
            <a:r>
              <a:rPr lang="it-IT" sz="2800" dirty="0"/>
              <a:t>I tuo Figlio è risorto;</a:t>
            </a:r>
            <a:br>
              <a:rPr lang="it-IT" sz="2800" dirty="0"/>
            </a:br>
            <a:r>
              <a:rPr lang="it-IT" sz="2800" dirty="0"/>
              <a:t>prega per noi il tuo Figlio.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Anche noi siamo risorti con lui;</a:t>
            </a:r>
            <a:br>
              <a:rPr lang="it-IT" sz="2800" dirty="0"/>
            </a:br>
            <a:r>
              <a:rPr lang="it-IT" sz="2800" dirty="0"/>
              <a:t>anche noi vogliamo vivere da risorti.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Sostienici in questa “incessante sfida</a:t>
            </a:r>
            <a:br>
              <a:rPr lang="it-IT" sz="2800" dirty="0"/>
            </a:br>
            <a:r>
              <a:rPr lang="it-IT" sz="2800" dirty="0"/>
              <a:t>alle coscienze umane: . . .</a:t>
            </a:r>
            <a:br>
              <a:rPr lang="it-IT" sz="2800" dirty="0"/>
            </a:br>
            <a:r>
              <a:rPr lang="it-IT" sz="2800" dirty="0"/>
              <a:t>la sfida a seguire</a:t>
            </a:r>
            <a:br>
              <a:rPr lang="it-IT" sz="2800" dirty="0"/>
            </a:br>
            <a:r>
              <a:rPr lang="it-IT" sz="2800" dirty="0"/>
              <a:t>la via del «non cadere»</a:t>
            </a:r>
            <a:br>
              <a:rPr lang="it-IT" sz="2800" dirty="0"/>
            </a:br>
            <a:r>
              <a:rPr lang="it-IT" sz="2800" dirty="0"/>
              <a:t>nei modi sempre antichi</a:t>
            </a:r>
            <a:br>
              <a:rPr lang="it-IT" sz="2800" dirty="0"/>
            </a:br>
            <a:r>
              <a:rPr lang="it-IT" sz="2800" dirty="0"/>
              <a:t>e sempre nuovi,</a:t>
            </a:r>
            <a:br>
              <a:rPr lang="it-IT" sz="2800" dirty="0"/>
            </a:br>
            <a:r>
              <a:rPr lang="it-IT" sz="2800" dirty="0"/>
              <a:t>e del «risorgere»”.             </a:t>
            </a:r>
            <a:r>
              <a:rPr lang="it-IT" sz="2400" i="1" dirty="0">
                <a:latin typeface="Franklin Gothic Medium" panose="020B0603020102020204" pitchFamily="34" charset="0"/>
              </a:rPr>
              <a:t>(</a:t>
            </a:r>
            <a:r>
              <a:rPr lang="it-IT" sz="2400" i="1" dirty="0" err="1">
                <a:latin typeface="Franklin Gothic Medium" panose="020B0603020102020204" pitchFamily="34" charset="0"/>
              </a:rPr>
              <a:t>Redemptoris</a:t>
            </a:r>
            <a:r>
              <a:rPr lang="it-IT" sz="2400" i="1" dirty="0">
                <a:latin typeface="Franklin Gothic Medium" panose="020B0603020102020204" pitchFamily="34" charset="0"/>
              </a:rPr>
              <a:t> Mater, 52).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7228418" y="517237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8161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27" y="1773232"/>
            <a:ext cx="7104471" cy="3215328"/>
          </a:xfrm>
        </p:spPr>
        <p:txBody>
          <a:bodyPr anchor="ctr" anchorCtr="0"/>
          <a:lstStyle/>
          <a:p>
            <a:pPr algn="l">
              <a:lnSpc>
                <a:spcPts val="5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L’Incoronazione </a:t>
            </a:r>
            <a:br>
              <a:rPr lang="it-IT" sz="4800" dirty="0">
                <a:solidFill>
                  <a:srgbClr val="C00000"/>
                </a:solidFill>
              </a:rPr>
            </a:br>
            <a:r>
              <a:rPr lang="it-IT" sz="4800" dirty="0">
                <a:solidFill>
                  <a:srgbClr val="C00000"/>
                </a:solidFill>
              </a:rPr>
              <a:t>di Maria </a:t>
            </a:r>
            <a:br>
              <a:rPr lang="it-IT" sz="4800" dirty="0">
                <a:solidFill>
                  <a:srgbClr val="C00000"/>
                </a:solidFill>
              </a:rPr>
            </a:br>
            <a:r>
              <a:rPr lang="it-IT" sz="4800" dirty="0">
                <a:solidFill>
                  <a:srgbClr val="C00000"/>
                </a:solidFill>
              </a:rPr>
              <a:t>Regina del cielo </a:t>
            </a:r>
            <a:br>
              <a:rPr lang="it-IT" sz="4800" dirty="0">
                <a:solidFill>
                  <a:srgbClr val="C00000"/>
                </a:solidFill>
              </a:rPr>
            </a:br>
            <a:r>
              <a:rPr lang="it-IT" sz="4800" dirty="0">
                <a:solidFill>
                  <a:srgbClr val="C00000"/>
                </a:solidFill>
              </a:rPr>
              <a:t>e della terra.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Quinto Mistero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CF4E6033-2A93-96F7-7155-65A186CCA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918" y="4814311"/>
            <a:ext cx="2801118" cy="2133604"/>
          </a:xfrm>
          <a:prstGeom prst="rect">
            <a:avLst/>
          </a:prstGeom>
        </p:spPr>
      </p:pic>
      <p:pic>
        <p:nvPicPr>
          <p:cNvPr id="3" name="Immagine 2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4B78005A-53F1-2DF9-00B7-4F8B61B2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4E88C5E-993D-F174-3920-E1102CA2A7E7}"/>
              </a:ext>
            </a:extLst>
          </p:cNvPr>
          <p:cNvSpPr/>
          <p:nvPr/>
        </p:nvSpPr>
        <p:spPr>
          <a:xfrm>
            <a:off x="1369629" y="1266028"/>
            <a:ext cx="3574966" cy="4392295"/>
          </a:xfrm>
          <a:prstGeom prst="flowChartProcess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1" b="-19962"/>
            </a:stretch>
          </a:blipFill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64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3" y="446809"/>
            <a:ext cx="7460674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FF0000"/>
                </a:solidFill>
              </a:rPr>
              <a:t>Dal Vangelo di Marco 	</a:t>
            </a:r>
            <a:r>
              <a:rPr lang="it-IT" sz="2400" i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(16,1-2.5-7)</a:t>
            </a:r>
            <a:endParaRPr lang="it-IT" i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endParaRPr lang="it-IT" sz="2400" dirty="0">
              <a:solidFill>
                <a:srgbClr val="FF0000"/>
              </a:solidFill>
            </a:endParaRP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Passato il sabato, Maria di </a:t>
            </a:r>
            <a:r>
              <a:rPr lang="it-IT" sz="2400" dirty="0" err="1">
                <a:solidFill>
                  <a:prstClr val="black"/>
                </a:solidFill>
              </a:rPr>
              <a:t>Màgdala</a:t>
            </a:r>
            <a:r>
              <a:rPr lang="it-IT" sz="2400" dirty="0">
                <a:solidFill>
                  <a:prstClr val="black"/>
                </a:solidFill>
              </a:rPr>
              <a:t>, Maria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madre di Giacomo e Salome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comprarono oli aromatici per andare a ungerlo.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Di buon mattino, il primo giorno della settimana,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vennero al sepolcro al levare del sole.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Entrate nel sepolcro, videro un giovane, seduto sulla destra, vestito d'una veste bianca, ed ebbero paura.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Ma egli disse loro: “Non abbiate paura!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Voi cercate Gesù Nazareno, il crocifisso.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È risorto, non è qui.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Ecco il luogo dove l’avevano posto.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Ma andate, dite ai suoi discepoli e a Pietro: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«Egli vi precede in Galilea.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Là lo vedrete, come vi ha detto»”. </a:t>
            </a:r>
            <a:r>
              <a:rPr lang="it-IT" sz="24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srgbClr val="FB5FF4"/>
              </a:solidFill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DA1A50-2C26-468B-5C41-7C5D2EF2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39" y="1457324"/>
            <a:ext cx="3833988" cy="472356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8686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3" y="446809"/>
            <a:ext cx="7460674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FF0000"/>
                </a:solidFill>
              </a:rPr>
              <a:t>Dal libro del profeta Isaia 	</a:t>
            </a:r>
            <a:r>
              <a:rPr lang="it-IT" sz="2400" i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(61,10-11)</a:t>
            </a:r>
            <a:endParaRPr lang="it-IT" i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endParaRPr lang="it-IT" sz="2400" dirty="0">
              <a:solidFill>
                <a:srgbClr val="FF0000"/>
              </a:solidFill>
            </a:endParaRPr>
          </a:p>
          <a:p>
            <a:pPr marL="0" lvl="0" indent="0">
              <a:lnSpc>
                <a:spcPts val="31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Io gioisco pienamente nel Signore,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la mia anima esulta nel mio Dio,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mi ha rivestito delle vesti della salvezza,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mi ha avvolto con il mantello della giustizia,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come uno sposo si mette il diadema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come una sposa si adorna di gioielli.</a:t>
            </a:r>
          </a:p>
          <a:p>
            <a:pPr marL="0" lvl="0" indent="0">
              <a:lnSpc>
                <a:spcPts val="31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Poiché, come la terra produce i suoi germogli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come un giardino fa germogliare i suoi semi,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così il Signore Dio farà germogliare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la giustizia e la lode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davanti a tutte le genti. </a:t>
            </a:r>
            <a:r>
              <a:rPr lang="it-IT" sz="24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srgbClr val="FB5FF4"/>
              </a:solidFill>
            </a:endParaRPr>
          </a:p>
          <a:p>
            <a:endParaRPr lang="it-IT" dirty="0"/>
          </a:p>
        </p:txBody>
      </p:sp>
      <p:pic>
        <p:nvPicPr>
          <p:cNvPr id="2050" name="Picture 2" descr="germoglio di fagioli in una fattoria biologica - germoglio di fagioli foto e immagini stock">
            <a:extLst>
              <a:ext uri="{FF2B5EF4-FFF2-40B4-BE49-F238E27FC236}">
                <a16:creationId xmlns:a16="http://schemas.microsoft.com/office/drawing/2014/main" id="{FB77C98F-9993-9402-6A6E-7A8F67B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953" y="1365884"/>
            <a:ext cx="3301710" cy="49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6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20" y="1148080"/>
            <a:ext cx="9072880" cy="569779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120"/>
              </a:lnSpc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L’U</a:t>
            </a:r>
            <a:r>
              <a:rPr lang="it-IT" dirty="0"/>
              <a:t>miltà è quella virtù piccola </a:t>
            </a:r>
            <a:br>
              <a:rPr lang="it-IT" dirty="0"/>
            </a:br>
            <a:r>
              <a:rPr lang="it-IT" dirty="0"/>
              <a:t>che ci fa grandi al cospetto di Dio. </a:t>
            </a:r>
          </a:p>
          <a:p>
            <a:pPr marL="0" indent="0">
              <a:lnSpc>
                <a:spcPts val="3120"/>
              </a:lnSpc>
              <a:buNone/>
            </a:pPr>
            <a:r>
              <a:rPr lang="it-IT" dirty="0"/>
              <a:t>Ella è quella virtù che costrinse e inchinò Dio a fare incarnare il Figliolo dolcissimo suo nel ventre di Maria. </a:t>
            </a:r>
          </a:p>
          <a:p>
            <a:pPr marL="0" indent="0">
              <a:lnSpc>
                <a:spcPts val="3120"/>
              </a:lnSpc>
              <a:spcBef>
                <a:spcPts val="400"/>
              </a:spcBef>
              <a:buNone/>
            </a:pPr>
            <a:r>
              <a:rPr lang="it-IT" dirty="0"/>
              <a:t>Ella è esaltata, siccome i superbi sono umiliati, </a:t>
            </a:r>
            <a:br>
              <a:rPr lang="it-IT" dirty="0"/>
            </a:br>
            <a:r>
              <a:rPr lang="it-IT" dirty="0"/>
              <a:t>ella risplende nel cospetto di Dio e degli uomini, </a:t>
            </a:r>
            <a:br>
              <a:rPr lang="it-IT" dirty="0"/>
            </a:br>
            <a:r>
              <a:rPr lang="it-IT" dirty="0"/>
              <a:t>ella lega le mani dell’iniquo; ella unisce l’anima in Dio: </a:t>
            </a:r>
            <a:br>
              <a:rPr lang="it-IT" dirty="0"/>
            </a:br>
            <a:r>
              <a:rPr lang="it-IT" dirty="0"/>
              <a:t>ella purifica e lava le macchie delle colpe nostre, </a:t>
            </a:r>
            <a:br>
              <a:rPr lang="it-IT" dirty="0"/>
            </a:br>
            <a:r>
              <a:rPr lang="it-IT" dirty="0"/>
              <a:t>e chiama Dio a farci misericordia.</a:t>
            </a:r>
          </a:p>
          <a:p>
            <a:pPr marL="0" indent="0">
              <a:lnSpc>
                <a:spcPts val="3120"/>
              </a:lnSpc>
              <a:spcBef>
                <a:spcPts val="400"/>
              </a:spcBef>
              <a:buNone/>
            </a:pPr>
            <a:r>
              <a:rPr lang="it-IT" dirty="0"/>
              <a:t>Ella non è ingrata a chi la serve; anco, è grata e riconoscente. </a:t>
            </a:r>
            <a:br>
              <a:rPr lang="it-IT" dirty="0"/>
            </a:br>
            <a:r>
              <a:rPr lang="it-IT" dirty="0"/>
              <a:t>Adunque servitela con tutto il cuore e con tutto l’affetto, </a:t>
            </a:r>
            <a:r>
              <a:rPr lang="it-IT" dirty="0" err="1"/>
              <a:t>perocchè</a:t>
            </a:r>
            <a:r>
              <a:rPr lang="it-IT" dirty="0"/>
              <a:t> ella è madre dolcissima vostra. </a:t>
            </a:r>
            <a:r>
              <a:rPr lang="it-IT" sz="28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835511" y="406811"/>
            <a:ext cx="1006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Dalle Lettere 174 e 184 di Santa Caterina da Siena</a:t>
            </a:r>
          </a:p>
        </p:txBody>
      </p:sp>
    </p:spTree>
    <p:extLst>
      <p:ext uri="{BB962C8B-B14F-4D97-AF65-F5344CB8AC3E}">
        <p14:creationId xmlns:p14="http://schemas.microsoft.com/office/powerpoint/2010/main" val="32086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44" y="1457325"/>
            <a:ext cx="4723675" cy="3123862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dirty="0">
                <a:solidFill>
                  <a:srgbClr val="C00000"/>
                </a:solidFill>
              </a:rPr>
              <a:t>L’Incoronazione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di Maria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Regina del cielo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e della terra.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8" y="6117757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Quinto Mistero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158775" y="505712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4706" r="-2586" b="21772"/>
          <a:stretch/>
        </p:blipFill>
        <p:spPr>
          <a:xfrm>
            <a:off x="5471432" y="697261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587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4928" r="-498" b="29468"/>
          <a:stretch/>
        </p:blipFill>
        <p:spPr>
          <a:xfrm>
            <a:off x="786245" y="1457325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</p:spTree>
    <p:extLst>
      <p:ext uri="{BB962C8B-B14F-4D97-AF65-F5344CB8AC3E}">
        <p14:creationId xmlns:p14="http://schemas.microsoft.com/office/powerpoint/2010/main" val="20783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238" y="1457325"/>
            <a:ext cx="7341598" cy="4620704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O</a:t>
            </a:r>
            <a:r>
              <a:rPr lang="it-IT" sz="2800" dirty="0"/>
              <a:t> Madre del Redentore, crocifisso e risorto,</a:t>
            </a:r>
            <a:br>
              <a:rPr lang="it-IT" sz="2800" dirty="0"/>
            </a:br>
            <a:r>
              <a:rPr lang="it-IT" sz="2800" dirty="0"/>
              <a:t>Madre che sei diventata nostra</a:t>
            </a:r>
            <a:br>
              <a:rPr lang="it-IT" sz="2800" dirty="0"/>
            </a:br>
            <a:r>
              <a:rPr lang="it-IT" sz="2800" dirty="0"/>
              <a:t>nel momento in cui  Cristo compiva, morendo,</a:t>
            </a:r>
            <a:br>
              <a:rPr lang="it-IT" sz="2800" dirty="0"/>
            </a:br>
            <a:r>
              <a:rPr lang="it-IT" sz="2800" dirty="0"/>
              <a:t>l’atto supremo del suo amore per gli uomini,</a:t>
            </a:r>
            <a:br>
              <a:rPr lang="it-IT" sz="2800" dirty="0"/>
            </a:br>
            <a:r>
              <a:rPr lang="it-IT" sz="2800" dirty="0"/>
              <a:t>aiutaci! Prega per noi!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Abbiamo bisogno di vivere, con te, da risorti.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Dobbiamo e vogliamo lasciare</a:t>
            </a:r>
            <a:br>
              <a:rPr lang="it-IT" sz="2800" dirty="0"/>
            </a:br>
            <a:r>
              <a:rPr lang="it-IT" sz="2800" dirty="0"/>
              <a:t>ogni compromesso umiliante col peccato;</a:t>
            </a:r>
            <a:br>
              <a:rPr lang="it-IT" sz="2800" dirty="0"/>
            </a:br>
            <a:r>
              <a:rPr lang="it-IT" sz="2800" dirty="0"/>
              <a:t>dobbiamo e vogliamo camminare</a:t>
            </a:r>
            <a:br>
              <a:rPr lang="it-IT" sz="2800" dirty="0"/>
            </a:br>
            <a:r>
              <a:rPr lang="it-IT" sz="2800" dirty="0"/>
              <a:t>con te seguendo Cristo.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2400" i="1" dirty="0">
                <a:latin typeface="Franklin Gothic Medium" panose="020B0603020102020204" pitchFamily="34" charset="0"/>
              </a:rPr>
              <a:t>				(</a:t>
            </a:r>
            <a:r>
              <a:rPr lang="it-IT" sz="2400" i="1" dirty="0" err="1">
                <a:latin typeface="Franklin Gothic Medium" panose="020B0603020102020204" pitchFamily="34" charset="0"/>
              </a:rPr>
              <a:t>Redemptoris</a:t>
            </a:r>
            <a:r>
              <a:rPr lang="it-IT" sz="2400" i="1" dirty="0">
                <a:latin typeface="Franklin Gothic Medium" panose="020B0603020102020204" pitchFamily="34" charset="0"/>
              </a:rPr>
              <a:t> Mater, 52).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7228418" y="517237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36637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8518" y="1882589"/>
            <a:ext cx="6690377" cy="2130014"/>
          </a:xfrm>
        </p:spPr>
        <p:txBody>
          <a:bodyPr/>
          <a:lstStyle/>
          <a:p>
            <a:pPr algn="l"/>
            <a:r>
              <a:rPr lang="it-IT" sz="7200" dirty="0">
                <a:solidFill>
                  <a:srgbClr val="E63541"/>
                </a:solidFill>
              </a:rPr>
              <a:t>Preghiera</a:t>
            </a:r>
            <a:br>
              <a:rPr lang="it-IT" sz="7200" dirty="0">
                <a:solidFill>
                  <a:srgbClr val="E63541"/>
                </a:solidFill>
              </a:rPr>
            </a:br>
            <a:r>
              <a:rPr lang="it-IT" dirty="0">
                <a:solidFill>
                  <a:srgbClr val="E63541"/>
                </a:solidFill>
              </a:rPr>
              <a:t>  </a:t>
            </a:r>
            <a:r>
              <a:rPr lang="it-IT" b="1" dirty="0">
                <a:solidFill>
                  <a:srgbClr val="F8CD14"/>
                </a:solidFill>
              </a:rPr>
              <a:t>del</a:t>
            </a:r>
            <a:br>
              <a:rPr lang="it-IT" b="1" dirty="0">
                <a:solidFill>
                  <a:srgbClr val="F8CD14"/>
                </a:solidFill>
              </a:rPr>
            </a:br>
            <a:r>
              <a:rPr lang="it-IT" b="1" dirty="0">
                <a:solidFill>
                  <a:srgbClr val="F8CD14"/>
                </a:solidFill>
              </a:rPr>
              <a:t> </a:t>
            </a:r>
            <a:r>
              <a:rPr lang="it-IT" sz="8000" b="1" dirty="0">
                <a:solidFill>
                  <a:srgbClr val="F8CD14"/>
                </a:solidFill>
              </a:rPr>
              <a:t> </a:t>
            </a:r>
            <a:r>
              <a:rPr lang="it-IT" b="1" dirty="0">
                <a:solidFill>
                  <a:srgbClr val="F8CD14"/>
                </a:solidFill>
              </a:rPr>
              <a:t> </a:t>
            </a:r>
            <a:r>
              <a:rPr lang="it-IT" sz="7200" b="1" dirty="0">
                <a:solidFill>
                  <a:srgbClr val="F8CD14"/>
                </a:solidFill>
              </a:rPr>
              <a:t>Vespro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6B4348-EEB3-C04B-B803-B12599AA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3048" y="5318480"/>
            <a:ext cx="9179719" cy="1138188"/>
          </a:xfrm>
        </p:spPr>
        <p:txBody>
          <a:bodyPr/>
          <a:lstStyle/>
          <a:p>
            <a:r>
              <a:rPr lang="it-IT" sz="3600" spc="300" dirty="0"/>
              <a:t>MAGGIO 2024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315836" y="573437"/>
            <a:ext cx="2704915" cy="6446488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6545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46A43458-2CF5-F05E-7A76-1E1A922D0E51}"/>
              </a:ext>
            </a:extLst>
          </p:cNvPr>
          <p:cNvSpPr/>
          <p:nvPr/>
        </p:nvSpPr>
        <p:spPr>
          <a:xfrm>
            <a:off x="5190900" y="1664458"/>
            <a:ext cx="3756606" cy="37566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515A1AA7-5A25-18EF-4660-1DE245AA0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1" t="552" r="-3715" b="19418"/>
          <a:stretch/>
        </p:blipFill>
        <p:spPr>
          <a:xfrm>
            <a:off x="5424579" y="1716087"/>
            <a:ext cx="3289248" cy="3335296"/>
          </a:xfrm>
          <a:prstGeom prst="flowChartConnector">
            <a:avLst/>
          </a:prstGeom>
          <a:effectLst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86654D2-609E-E1D3-D936-5823CDEF4CF8}"/>
              </a:ext>
            </a:extLst>
          </p:cNvPr>
          <p:cNvSpPr/>
          <p:nvPr/>
        </p:nvSpPr>
        <p:spPr>
          <a:xfrm rot="20328505">
            <a:off x="4849009" y="1178475"/>
            <a:ext cx="5723776" cy="80570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179687"/>
              </a:avLst>
            </a:prstTxWarp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 JULIAN" panose="02000000000000000000" pitchFamily="2" charset="0"/>
              </a:rPr>
              <a:t>Preghiera per il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D322E9C-D2CA-6337-06FD-C6213DEDA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404114" y="975487"/>
            <a:ext cx="2392873" cy="570281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1873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929" y="1457325"/>
            <a:ext cx="8638392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O</a:t>
            </a:r>
            <a:r>
              <a:rPr lang="it-IT" dirty="0"/>
              <a:t> resurrezione nostra, o resurrezione nostra, </a:t>
            </a:r>
            <a:br>
              <a:rPr lang="it-IT" dirty="0"/>
            </a:br>
            <a:r>
              <a:rPr lang="it-IT" dirty="0"/>
              <a:t>o alta ed eterna Trinità. </a:t>
            </a:r>
          </a:p>
          <a:p>
            <a:pPr marL="0" indent="0">
              <a:buNone/>
            </a:pPr>
            <a:r>
              <a:rPr lang="it-IT" dirty="0"/>
              <a:t>O Redentore e resurrezione nostra, </a:t>
            </a:r>
            <a:br>
              <a:rPr lang="it-IT" dirty="0"/>
            </a:br>
            <a:r>
              <a:rPr lang="it-IT" dirty="0"/>
              <a:t>o Trinità eterna, o fuoco che continuamente bruci, </a:t>
            </a:r>
            <a:br>
              <a:rPr lang="it-IT" dirty="0"/>
            </a:br>
            <a:r>
              <a:rPr lang="it-IT" dirty="0"/>
              <a:t>che mai ti spegni né manchi né puoi sminuirti, </a:t>
            </a:r>
            <a:br>
              <a:rPr lang="it-IT" dirty="0"/>
            </a:br>
            <a:r>
              <a:rPr lang="it-IT" dirty="0"/>
              <a:t>ancora se tutto il mondo tolga il fuoco tuo. </a:t>
            </a:r>
          </a:p>
          <a:p>
            <a:pPr marL="0" indent="0">
              <a:buNone/>
            </a:pPr>
            <a:r>
              <a:rPr lang="it-IT" dirty="0"/>
              <a:t>O lume che dai lume, e nel tuo lume vediamo ! </a:t>
            </a:r>
            <a:br>
              <a:rPr lang="it-IT" dirty="0"/>
            </a:br>
            <a:r>
              <a:rPr lang="it-IT" dirty="0"/>
              <a:t>Nel tuo lume vedo, senza esso non posso vedere </a:t>
            </a:r>
            <a:br>
              <a:rPr lang="it-IT" dirty="0"/>
            </a:br>
            <a:r>
              <a:rPr lang="it-IT" dirty="0"/>
              <a:t>perché tu sei quello che sei </a:t>
            </a:r>
            <a:br>
              <a:rPr lang="it-IT" dirty="0"/>
            </a:br>
            <a:r>
              <a:rPr lang="it-IT" dirty="0"/>
              <a:t>ma io sono quella che non sono.  </a:t>
            </a:r>
            <a:r>
              <a:rPr lang="it-IT" sz="2400" dirty="0">
                <a:solidFill>
                  <a:srgbClr val="FB5FF4"/>
                </a:solidFill>
              </a:rPr>
              <a:t>▼</a:t>
            </a:r>
            <a:endParaRPr lang="it-IT" dirty="0">
              <a:solidFill>
                <a:srgbClr val="FB5FF4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957431" y="691291"/>
            <a:ext cx="1006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Dalla Orazione XIII di Santa Caterina da Siena</a:t>
            </a:r>
          </a:p>
        </p:txBody>
      </p:sp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05" y="937562"/>
            <a:ext cx="8143540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/>
              <a:t>…</a:t>
            </a:r>
          </a:p>
          <a:p>
            <a:pPr marL="0" indent="0">
              <a:buNone/>
            </a:pPr>
            <a:r>
              <a:rPr lang="it-IT" dirty="0"/>
              <a:t>Nel tuo lume medesimo </a:t>
            </a:r>
            <a:br>
              <a:rPr lang="it-IT" dirty="0"/>
            </a:br>
            <a:r>
              <a:rPr lang="it-IT" dirty="0"/>
              <a:t>conosco la mia necessità </a:t>
            </a:r>
            <a:br>
              <a:rPr lang="it-IT" dirty="0"/>
            </a:br>
            <a:r>
              <a:rPr lang="it-IT" dirty="0"/>
              <a:t>e la necessità della tua Chiesa </a:t>
            </a:r>
            <a:br>
              <a:rPr lang="it-IT" dirty="0"/>
            </a:br>
            <a:r>
              <a:rPr lang="it-IT" dirty="0"/>
              <a:t>e di tutto il mondo; </a:t>
            </a:r>
          </a:p>
          <a:p>
            <a:pPr marL="0" indent="0">
              <a:buNone/>
            </a:pPr>
            <a:r>
              <a:rPr lang="it-IT" dirty="0"/>
              <a:t>e poiché nel lume conosco, </a:t>
            </a:r>
            <a:br>
              <a:rPr lang="it-IT" dirty="0"/>
            </a:br>
            <a:r>
              <a:rPr lang="it-IT" dirty="0"/>
              <a:t>domando questo da te: </a:t>
            </a:r>
            <a:br>
              <a:rPr lang="it-IT" dirty="0"/>
            </a:br>
            <a:r>
              <a:rPr lang="it-IT" dirty="0"/>
              <a:t>che tu svisceri l’anima mia </a:t>
            </a:r>
            <a:br>
              <a:rPr lang="it-IT" dirty="0"/>
            </a:br>
            <a:r>
              <a:rPr lang="it-IT" dirty="0"/>
              <a:t>per la salute di tutto il mondo. </a:t>
            </a:r>
            <a:r>
              <a:rPr lang="it-IT" sz="3200" dirty="0">
                <a:solidFill>
                  <a:srgbClr val="FB5FF4"/>
                </a:solidFill>
                <a:latin typeface="Franklin Gothic Medium" panose="020B0603020102020204" pitchFamily="34" charset="0"/>
              </a:rPr>
              <a:t>■</a:t>
            </a:r>
            <a:endParaRPr lang="it-IT" dirty="0">
              <a:solidFill>
                <a:srgbClr val="FB5FF4"/>
              </a:solidFill>
            </a:endParaRPr>
          </a:p>
          <a:p>
            <a:pPr marL="0" indent="0">
              <a:buNone/>
            </a:pP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 rot="16200000">
            <a:off x="-1991356" y="2310628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2516067" y="6079843"/>
            <a:ext cx="1006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>
                    <a:alpha val="68000"/>
                  </a:srgbClr>
                </a:solidFill>
                <a:latin typeface="Arrus Blk OSF BT" panose="02090805060506020404" pitchFamily="18" charset="0"/>
                <a:ea typeface="+mj-ea"/>
                <a:cs typeface="+mj-cs"/>
              </a:rPr>
              <a:t>Dalla Orazione XIII di Santa Caterina da Siena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A9AFF4-9D69-A96C-8F46-21F20274F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6957"/>
          <a:stretch/>
        </p:blipFill>
        <p:spPr bwMode="auto">
          <a:xfrm>
            <a:off x="8437415" y="312377"/>
            <a:ext cx="3432284" cy="33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70" y="1040375"/>
            <a:ext cx="4723675" cy="3123862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000" dirty="0">
                <a:solidFill>
                  <a:srgbClr val="C00000"/>
                </a:solidFill>
              </a:rPr>
              <a:t>La resurrezione </a:t>
            </a:r>
            <a:br>
              <a:rPr lang="it-IT" sz="4000" dirty="0">
                <a:solidFill>
                  <a:srgbClr val="C00000"/>
                </a:solidFill>
              </a:rPr>
            </a:br>
            <a:r>
              <a:rPr lang="it-IT" sz="4000" dirty="0">
                <a:solidFill>
                  <a:srgbClr val="C00000"/>
                </a:solidFill>
              </a:rPr>
              <a:t>di Gesù.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8" y="6117757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Primo Mistero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158775" y="505712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38734D6-6E6A-71EB-E9A3-50DFA0E63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8" t="-2210" r="5638" b="2210"/>
          <a:stretch/>
        </p:blipFill>
        <p:spPr>
          <a:xfrm>
            <a:off x="5413083" y="600889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3" t="-2210" r="370" b="2210"/>
          <a:stretch/>
        </p:blipFill>
        <p:spPr>
          <a:xfrm>
            <a:off x="5399084" y="628293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35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76" t="-297" r="-17040" b="13158"/>
          <a:stretch/>
        </p:blipFill>
        <p:spPr>
          <a:xfrm>
            <a:off x="786245" y="1457325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</p:spTree>
    <p:extLst>
      <p:ext uri="{BB962C8B-B14F-4D97-AF65-F5344CB8AC3E}">
        <p14:creationId xmlns:p14="http://schemas.microsoft.com/office/powerpoint/2010/main" val="24724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238" y="1457325"/>
            <a:ext cx="7341598" cy="4620704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O</a:t>
            </a:r>
            <a:r>
              <a:rPr lang="it-IT" sz="2800" dirty="0"/>
              <a:t> Madre del Redentore, crocifisso e risorto,</a:t>
            </a:r>
            <a:br>
              <a:rPr lang="it-IT" sz="2800" dirty="0"/>
            </a:br>
            <a:r>
              <a:rPr lang="it-IT" sz="2800" dirty="0"/>
              <a:t>Madre che sei diventata nostra</a:t>
            </a:r>
            <a:br>
              <a:rPr lang="it-IT" sz="2800" dirty="0"/>
            </a:br>
            <a:r>
              <a:rPr lang="it-IT" sz="2800" dirty="0"/>
              <a:t>nel momento in cui  Cristo compiva, morendo,</a:t>
            </a:r>
            <a:br>
              <a:rPr lang="it-IT" sz="2800" dirty="0"/>
            </a:br>
            <a:r>
              <a:rPr lang="it-IT" sz="2800" dirty="0"/>
              <a:t>l’atto supremo del suo amore per gli uomini,</a:t>
            </a:r>
            <a:br>
              <a:rPr lang="it-IT" sz="2800" dirty="0"/>
            </a:br>
            <a:r>
              <a:rPr lang="it-IT" sz="2800" dirty="0"/>
              <a:t>aiutaci! Prega per noi!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Abbiamo bisogno di vivere, con te, da risorti.</a:t>
            </a:r>
          </a:p>
          <a:p>
            <a:pPr marL="0" indent="0">
              <a:lnSpc>
                <a:spcPts val="3050"/>
              </a:lnSpc>
              <a:spcBef>
                <a:spcPts val="600"/>
              </a:spcBef>
              <a:buNone/>
            </a:pPr>
            <a:r>
              <a:rPr lang="it-IT" sz="2800" dirty="0"/>
              <a:t>Dobbiamo e vogliamo lasciare</a:t>
            </a:r>
            <a:br>
              <a:rPr lang="it-IT" sz="2800" dirty="0"/>
            </a:br>
            <a:r>
              <a:rPr lang="it-IT" sz="2800" dirty="0"/>
              <a:t>ogni compromesso umiliante col peccato;</a:t>
            </a:r>
            <a:br>
              <a:rPr lang="it-IT" sz="2800" dirty="0"/>
            </a:br>
            <a:r>
              <a:rPr lang="it-IT" sz="2800" dirty="0"/>
              <a:t>dobbiamo e vogliamo camminare</a:t>
            </a:r>
            <a:br>
              <a:rPr lang="it-IT" sz="2800" dirty="0"/>
            </a:br>
            <a:r>
              <a:rPr lang="it-IT" sz="2800" dirty="0"/>
              <a:t>con te seguendo Cristo.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2400" i="1" dirty="0">
                <a:latin typeface="Franklin Gothic Medium" panose="020B0603020102020204" pitchFamily="34" charset="0"/>
              </a:rPr>
              <a:t>				(</a:t>
            </a:r>
            <a:r>
              <a:rPr lang="it-IT" sz="2400" i="1" dirty="0" err="1">
                <a:latin typeface="Franklin Gothic Medium" panose="020B0603020102020204" pitchFamily="34" charset="0"/>
              </a:rPr>
              <a:t>Redemptoris</a:t>
            </a:r>
            <a:r>
              <a:rPr lang="it-IT" sz="2400" i="1" dirty="0">
                <a:latin typeface="Franklin Gothic Medium" panose="020B0603020102020204" pitchFamily="34" charset="0"/>
              </a:rPr>
              <a:t> Mater, 52).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7228418" y="517237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154" y="1854512"/>
            <a:ext cx="7104471" cy="2208333"/>
          </a:xfrm>
        </p:spPr>
        <p:txBody>
          <a:bodyPr anchor="ctr" anchorCtr="0"/>
          <a:lstStyle/>
          <a:p>
            <a:pPr algn="l">
              <a:lnSpc>
                <a:spcPts val="50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l’Ascensione </a:t>
            </a:r>
            <a:br>
              <a:rPr lang="it-IT" sz="4800" dirty="0">
                <a:solidFill>
                  <a:srgbClr val="C00000"/>
                </a:solidFill>
              </a:rPr>
            </a:br>
            <a:r>
              <a:rPr lang="it-IT" sz="4800" dirty="0">
                <a:solidFill>
                  <a:srgbClr val="C00000"/>
                </a:solidFill>
              </a:rPr>
              <a:t>di Gesù al cielo.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Secondo Mistero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CF4E6033-2A93-96F7-7155-65A186CCA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918" y="4814311"/>
            <a:ext cx="2801118" cy="2133604"/>
          </a:xfrm>
          <a:prstGeom prst="rect">
            <a:avLst/>
          </a:prstGeom>
        </p:spPr>
      </p:pic>
      <p:pic>
        <p:nvPicPr>
          <p:cNvPr id="3" name="Immagine 2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4B78005A-53F1-2DF9-00B7-4F8B61B2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4E88C5E-993D-F174-3920-E1102CA2A7E7}"/>
              </a:ext>
            </a:extLst>
          </p:cNvPr>
          <p:cNvSpPr/>
          <p:nvPr/>
        </p:nvSpPr>
        <p:spPr>
          <a:xfrm>
            <a:off x="1179070" y="809625"/>
            <a:ext cx="3574966" cy="5269057"/>
          </a:xfrm>
          <a:prstGeom prst="flowChartProcess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34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1660</TotalTime>
  <Words>2317</Words>
  <Application>Microsoft Office PowerPoint</Application>
  <PresentationFormat>Personalizzato</PresentationFormat>
  <Paragraphs>145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37</vt:i4>
      </vt:variant>
    </vt:vector>
  </HeadingPairs>
  <TitlesOfParts>
    <vt:vector size="46" baseType="lpstr">
      <vt:lpstr>Franklin Gothic Medium</vt:lpstr>
      <vt:lpstr>Franklin Gothic Demi</vt:lpstr>
      <vt:lpstr>Arial</vt:lpstr>
      <vt:lpstr>Calibri</vt:lpstr>
      <vt:lpstr>Arrus Blk OSF BT</vt:lpstr>
      <vt:lpstr>Wingdings</vt:lpstr>
      <vt:lpstr>AR JULIAN</vt:lpstr>
      <vt:lpstr>Tema di Office</vt:lpstr>
      <vt:lpstr>1_Tema di Office</vt:lpstr>
      <vt:lpstr>ROSARIO   MISTERI     GLORIOSI</vt:lpstr>
      <vt:lpstr>La resurrezione  di Gesù.</vt:lpstr>
      <vt:lpstr>Presentazione standard di PowerPoint</vt:lpstr>
      <vt:lpstr>Presentazione standard di PowerPoint</vt:lpstr>
      <vt:lpstr>Presentazione standard di PowerPoint</vt:lpstr>
      <vt:lpstr>La resurrezione  di Gesù.</vt:lpstr>
      <vt:lpstr>Presentazione standard di PowerPoint</vt:lpstr>
      <vt:lpstr>Presentazione standard di PowerPoint</vt:lpstr>
      <vt:lpstr>l’Ascensione  di Gesù al cielo.</vt:lpstr>
      <vt:lpstr>Presentazione standard di PowerPoint</vt:lpstr>
      <vt:lpstr>Presentazione standard di PowerPoint</vt:lpstr>
      <vt:lpstr>Presentazione standard di PowerPoint</vt:lpstr>
      <vt:lpstr>L’Ascensione  di Gesù  al cielo.</vt:lpstr>
      <vt:lpstr>Presentazione standard di PowerPoint</vt:lpstr>
      <vt:lpstr>Presentazione standard di PowerPoint</vt:lpstr>
      <vt:lpstr>L’Effusione dello Spirito Santo su Maria e gli Apostoli il giorno di Pentecoste.</vt:lpstr>
      <vt:lpstr>Presentazione standard di PowerPoint</vt:lpstr>
      <vt:lpstr>Presentazione standard di PowerPoint</vt:lpstr>
      <vt:lpstr>Presentazione standard di PowerPoint</vt:lpstr>
      <vt:lpstr>L’Effusione dello Spirito Santo  su Maria  e gli Apostoli  il giorno  di Pentecoste.</vt:lpstr>
      <vt:lpstr>Presentazione standard di PowerPoint</vt:lpstr>
      <vt:lpstr>Presentazione standard di PowerPoint</vt:lpstr>
      <vt:lpstr>L’Assunzione  di Maria al cielo</vt:lpstr>
      <vt:lpstr>Presentazione standard di PowerPoint</vt:lpstr>
      <vt:lpstr>Presentazione standard di PowerPoint</vt:lpstr>
      <vt:lpstr>L’Assunzione  di Maria al cielo</vt:lpstr>
      <vt:lpstr>Presentazione standard di PowerPoint</vt:lpstr>
      <vt:lpstr>Presentazione standard di PowerPoint</vt:lpstr>
      <vt:lpstr>L’Incoronazione  di Maria  Regina del cielo  e della terra.</vt:lpstr>
      <vt:lpstr>Presentazione standard di PowerPoint</vt:lpstr>
      <vt:lpstr>Presentazione standard di PowerPoint</vt:lpstr>
      <vt:lpstr>L’Incoronazione  di Maria  Regina del cielo  e della terra.</vt:lpstr>
      <vt:lpstr>Presentazione standard di PowerPoint</vt:lpstr>
      <vt:lpstr>Presentazione standard di PowerPoint</vt:lpstr>
      <vt:lpstr>Presentazione standard di PowerPoint</vt:lpstr>
      <vt:lpstr>Preghiera   del    Vespro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68</cp:revision>
  <dcterms:created xsi:type="dcterms:W3CDTF">2024-04-27T06:42:18Z</dcterms:created>
  <dcterms:modified xsi:type="dcterms:W3CDTF">2024-05-29T18:55:42Z</dcterms:modified>
</cp:coreProperties>
</file>